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16"/>
  </p:notesMasterIdLst>
  <p:sldIdLst>
    <p:sldId id="256" r:id="rId2"/>
    <p:sldId id="258" r:id="rId3"/>
    <p:sldId id="260" r:id="rId4"/>
    <p:sldId id="259" r:id="rId5"/>
    <p:sldId id="262" r:id="rId6"/>
    <p:sldId id="266" r:id="rId7"/>
    <p:sldId id="263" r:id="rId8"/>
    <p:sldId id="264" r:id="rId9"/>
    <p:sldId id="267" r:id="rId10"/>
    <p:sldId id="270" r:id="rId11"/>
    <p:sldId id="271" r:id="rId12"/>
    <p:sldId id="272" r:id="rId13"/>
    <p:sldId id="269" r:id="rId14"/>
    <p:sldId id="257" r:id="rId15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9" autoAdjust="0"/>
    <p:restoredTop sz="94660"/>
  </p:normalViewPr>
  <p:slideViewPr>
    <p:cSldViewPr>
      <p:cViewPr varScale="1">
        <p:scale>
          <a:sx n="118" d="100"/>
          <a:sy n="118" d="100"/>
        </p:scale>
        <p:origin x="200" y="5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A079-9CF4-48B7-BCC5-BE35C8F4F190}" type="datetimeFigureOut">
              <a:rPr lang="pt-BR" smtClean="0"/>
              <a:t>28/06/2018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A2508-4756-4493-9E55-B5BD5C9DD2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8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190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569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807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825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758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19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08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9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19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94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65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96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54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91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BFA76-1348-0449-B858-97BE5E245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766993-2A38-514B-82B3-D55FD3439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E191C2-93ED-7C45-B58A-710C2FA9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28/06/2018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220F59-3ED6-D94C-93C4-CA987516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08E92-53DB-8D46-9E3E-11F7B250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854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41E45-35EB-8146-A8DF-147E5EF1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60EBF6-746A-7A4E-B7E9-2B2DEE6A8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459CFB-8B7F-3449-A216-8836418D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28/06/2018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A22651-8AA8-694C-A461-3D459481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A939B4-5628-C143-B1E6-64E05F45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6606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F19824-EF80-B143-9851-149526F6F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A77E37-F114-384C-A0C5-B90355BA2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CB521D-526D-E842-85F3-AD9B5910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28/06/2018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CC35F5-27F7-574E-AC07-72C30604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8605A2-BAED-2048-A407-729FB142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5157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08898-5D37-FE47-8F9B-58117FBF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F0A559-2F9C-5E4E-A669-5BF8CA16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97113E-B4CD-8741-98A0-2AD36E48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28/06/2018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71524C-EE84-6E4F-B6FA-AA2D3137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5ADE66-6AD7-1B4B-B8EA-F429DC18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7585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8E7F7-6E51-864B-ACD4-BC7CD7D9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66C995-EA14-B747-A118-4DB37DBFB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9DFD3E-8E06-E442-BCB3-FFCAFF74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6CC9B-314B-422C-ABA0-C3C06E2A1B8C}" type="datetime1">
              <a:rPr lang="pt-BR" smtClean="0"/>
              <a:t>28/06/2018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8C6EB7-95B5-C94B-AF46-22DA9C60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DECC3B-A8CD-7B42-9C3E-2EF50ED9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00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C660B-01CC-F24C-9662-E8BFCAC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96ECCE-9C78-B640-A995-851AD8706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566F6B-D67F-084A-878C-5E94066BC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2A030F-19D8-D84A-A453-68CBC5E93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4D9E-3A7E-4C35-B9D0-C624946E7851}" type="datetime1">
              <a:rPr lang="pt-BR" smtClean="0"/>
              <a:t>28/06/2018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61F8CB-14BD-8347-9857-340D4928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EC9E69-C5FA-004B-B6FD-B28CD22C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096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3C0C7-5A62-EE4F-BE95-6A2F7632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E527CD-287E-F043-9F15-AD972D4FB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716A31-C896-B54B-ADC0-B453EBB4C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8D3007-C7FC-A64E-9A18-3473E31FF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452C867-0859-6842-A7EF-94A0F4F86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3B7DA00-4E6A-A649-97BC-3FE22D68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42DD-C24E-4610-AB45-970352D8F749}" type="datetime1">
              <a:rPr lang="pt-BR" smtClean="0"/>
              <a:t>28/06/2018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215909-FEA7-F64C-BF1A-DE29949C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E4001B-3200-A240-972E-C6E38BCD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53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DA6CC-F54F-0542-8DF2-53442E3F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44BFEC-F635-DA4F-917F-87E9343C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28/06/2018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82EFE0-F8C2-8245-AE30-E2A2A14E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CB5BF0-56D5-0F46-82E3-B2B1F21E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9735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9BCD2B-E0E3-934E-9EE5-EA05FE2A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5E582-C1A0-4F27-B3FD-63F9E0C4AED8}" type="datetime1">
              <a:rPr lang="pt-BR" smtClean="0"/>
              <a:t>28/06/2018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55BF04-F2F7-ED4A-AAC1-1A9ACD38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F60A05-ED8A-6D48-BEA2-510A06F1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7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61AB5-8A6C-894A-8C9D-3C71E0EE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568B0F-4BB1-8B41-822D-6677A48E3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18CBB7-7FFC-5C4F-BDB4-DA42C8FEA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19D1FB-381E-1C4B-8544-BE359700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E6D3-86D7-4055-85A5-C9AB021B04E4}" type="datetime1">
              <a:rPr lang="pt-BR" smtClean="0"/>
              <a:t>28/06/2018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AFC99E-DAAB-CA4A-9908-3B9D2B8F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728317-5C23-A64E-AE79-11CD8860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8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62F5F-22A1-A04D-B239-94D91BDA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053A8D-5E3A-D74A-9AD8-06CEE464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788037-D70A-E746-A2F3-7A4AE55C1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EDA75E-D41F-1C41-BCA7-C88F86CCA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664B-0EAB-490C-8103-B35FC641746C}" type="datetime1">
              <a:rPr lang="pt-BR" smtClean="0"/>
              <a:t>28/06/2018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2A3118-1DFA-3842-B103-9D13A60E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B80E82-934C-AF44-8FFA-D12998A7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23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45A8579-E302-2442-A239-4855197A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19A733-5710-1E46-AB69-E162A7505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229F0D-2F44-F546-B755-6DF322949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90D5A-3293-4A5C-BAB5-6C18A1A624B8}" type="datetime1">
              <a:rPr lang="pt-BR" smtClean="0"/>
              <a:t>28/06/2018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73E602-3E75-3548-9DA7-0B10816E1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2C0C68-DAEC-F940-9D80-41E3D9BF8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62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912088" y="1417341"/>
            <a:ext cx="9948584" cy="1524801"/>
          </a:xfrm>
        </p:spPr>
        <p:txBody>
          <a:bodyPr>
            <a:noAutofit/>
          </a:bodyPr>
          <a:lstStyle/>
          <a:p>
            <a:pPr algn="r"/>
            <a:r>
              <a:rPr lang="pt-BR" sz="3111" dirty="0"/>
              <a:t>LSTM (</a:t>
            </a:r>
            <a:r>
              <a:rPr lang="pt-BR" sz="3111" dirty="0" err="1"/>
              <a:t>Long</a:t>
            </a:r>
            <a:r>
              <a:rPr lang="pt-BR" sz="3111" dirty="0"/>
              <a:t>-short </a:t>
            </a:r>
            <a:r>
              <a:rPr lang="pt-BR" sz="3111" dirty="0" err="1"/>
              <a:t>term</a:t>
            </a:r>
            <a:r>
              <a:rPr lang="pt-BR" sz="3111" dirty="0"/>
              <a:t> </a:t>
            </a:r>
            <a:r>
              <a:rPr lang="pt-BR" sz="3111" dirty="0" err="1"/>
              <a:t>memory</a:t>
            </a:r>
            <a:r>
              <a:rPr lang="pt-BR" sz="3111"/>
              <a:t>)</a:t>
            </a:r>
            <a:endParaRPr lang="pt-BR" sz="311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0496" y="2962500"/>
            <a:ext cx="8636000" cy="999753"/>
          </a:xfrm>
        </p:spPr>
        <p:txBody>
          <a:bodyPr/>
          <a:lstStyle/>
          <a:p>
            <a:pPr algn="r"/>
            <a:r>
              <a:rPr lang="pt-BR" dirty="0"/>
              <a:t>Jones Granatyr</a:t>
            </a:r>
          </a:p>
        </p:txBody>
      </p:sp>
      <p:pic>
        <p:nvPicPr>
          <p:cNvPr id="1026" name="Picture 2" descr="E:\Ensino\IA Expert\Banners\logo-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8" y="3817606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02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851A43B-CB00-C449-9948-1C575B4F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913284"/>
            <a:ext cx="5735007" cy="355539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6AC46B0-F853-CC42-B2E0-43B4730417BF}"/>
              </a:ext>
            </a:extLst>
          </p:cNvPr>
          <p:cNvSpPr txBox="1"/>
          <p:nvPr/>
        </p:nvSpPr>
        <p:spPr>
          <a:xfrm>
            <a:off x="3851920" y="0"/>
            <a:ext cx="5222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sigmoide porque retornará valores entre 0 e 1</a:t>
            </a:r>
          </a:p>
          <a:p>
            <a:endParaRPr lang="pt-BR" dirty="0"/>
          </a:p>
          <a:p>
            <a:r>
              <a:rPr lang="pt-BR" dirty="0"/>
              <a:t>Se o valor for 0  o dado não é importante e é </a:t>
            </a:r>
            <a:br>
              <a:rPr lang="pt-BR" dirty="0"/>
            </a:br>
            <a:r>
              <a:rPr lang="pt-BR" dirty="0"/>
              <a:t>apagado da memória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15F8A5-9740-2348-970D-D97C5B6D2188}"/>
              </a:ext>
            </a:extLst>
          </p:cNvPr>
          <p:cNvSpPr txBox="1"/>
          <p:nvPr/>
        </p:nvSpPr>
        <p:spPr>
          <a:xfrm>
            <a:off x="47193" y="4474866"/>
            <a:ext cx="9322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memória pode incluir o gênero da pessoa para que os pronomes corretos possam ser usados.</a:t>
            </a:r>
            <a:br>
              <a:rPr lang="pt-BR" dirty="0"/>
            </a:br>
            <a:r>
              <a:rPr lang="pt-BR" dirty="0"/>
              <a:t>Quando a rede encontra uma nova pessoa, pode apagar o gênero da pessoa anterior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9C8E7A-5D85-3F48-A62A-27D173E7A52C}"/>
              </a:ext>
            </a:extLst>
          </p:cNvPr>
          <p:cNvSpPr txBox="1"/>
          <p:nvPr/>
        </p:nvSpPr>
        <p:spPr>
          <a:xfrm>
            <a:off x="47193" y="0"/>
            <a:ext cx="3324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1. Decidir o que será apagado</a:t>
            </a:r>
          </a:p>
        </p:txBody>
      </p:sp>
    </p:spTree>
    <p:extLst>
      <p:ext uri="{BB962C8B-B14F-4D97-AF65-F5344CB8AC3E}">
        <p14:creationId xmlns:p14="http://schemas.microsoft.com/office/powerpoint/2010/main" val="419469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533DA69-0DE7-7549-80AC-1984D5317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13284"/>
            <a:ext cx="5688632" cy="34781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DFC5FDD-15E8-D344-B690-1247FA7BF985}"/>
              </a:ext>
            </a:extLst>
          </p:cNvPr>
          <p:cNvSpPr txBox="1"/>
          <p:nvPr/>
        </p:nvSpPr>
        <p:spPr>
          <a:xfrm>
            <a:off x="47193" y="0"/>
            <a:ext cx="3734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2. Decidir o que será armazenado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B3A0936-F65E-0846-9469-BA8E3FAD07BC}"/>
              </a:ext>
            </a:extLst>
          </p:cNvPr>
          <p:cNvSpPr txBox="1"/>
          <p:nvPr/>
        </p:nvSpPr>
        <p:spPr>
          <a:xfrm>
            <a:off x="66665" y="4395833"/>
            <a:ext cx="8220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Decidir quais valores serão alterados e a função tangente hiperbólica cria um vetor de</a:t>
            </a:r>
            <a:br>
              <a:rPr lang="pt-BR" dirty="0"/>
            </a:br>
            <a:r>
              <a:rPr lang="pt-BR" dirty="0"/>
              <a:t>dos novos candidatos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Adicionar o novo gênero da pessoa que foi apagado anteriormente</a:t>
            </a:r>
          </a:p>
        </p:txBody>
      </p:sp>
    </p:spTree>
    <p:extLst>
      <p:ext uri="{BB962C8B-B14F-4D97-AF65-F5344CB8AC3E}">
        <p14:creationId xmlns:p14="http://schemas.microsoft.com/office/powerpoint/2010/main" val="8378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C92CF83-721B-C346-8BE0-9F3A43D9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13284"/>
            <a:ext cx="5564966" cy="343172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BE90AFC-DB00-AB42-9D71-48ED024E6693}"/>
              </a:ext>
            </a:extLst>
          </p:cNvPr>
          <p:cNvSpPr txBox="1"/>
          <p:nvPr/>
        </p:nvSpPr>
        <p:spPr>
          <a:xfrm>
            <a:off x="47193" y="0"/>
            <a:ext cx="3082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3. Atualizar o estado antigo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373719-3A3A-074D-B7C6-C610861EF0FB}"/>
              </a:ext>
            </a:extLst>
          </p:cNvPr>
          <p:cNvSpPr txBox="1"/>
          <p:nvPr/>
        </p:nvSpPr>
        <p:spPr>
          <a:xfrm>
            <a:off x="47193" y="4535021"/>
            <a:ext cx="85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 etapas anteriores decidiram o que apagar e o que armazenar, e agora essas etapas são</a:t>
            </a:r>
            <a:br>
              <a:rPr lang="pt-BR" dirty="0"/>
            </a:br>
            <a:r>
              <a:rPr lang="pt-BR" dirty="0"/>
              <a:t>executadas</a:t>
            </a:r>
          </a:p>
        </p:txBody>
      </p:sp>
    </p:spTree>
    <p:extLst>
      <p:ext uri="{BB962C8B-B14F-4D97-AF65-F5344CB8AC3E}">
        <p14:creationId xmlns:p14="http://schemas.microsoft.com/office/powerpoint/2010/main" val="33712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0C78C2D-9D9F-D641-B7B9-140FE3F2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64" y="875715"/>
            <a:ext cx="5781381" cy="37099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F5D85B-0024-BF4D-9896-E9BC471DB699}"/>
              </a:ext>
            </a:extLst>
          </p:cNvPr>
          <p:cNvSpPr txBox="1"/>
          <p:nvPr/>
        </p:nvSpPr>
        <p:spPr>
          <a:xfrm>
            <a:off x="47193" y="0"/>
            <a:ext cx="3017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4. Decidir qual será a saída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8D318B-0DFE-474A-B51D-3B28AD080344}"/>
              </a:ext>
            </a:extLst>
          </p:cNvPr>
          <p:cNvSpPr txBox="1"/>
          <p:nvPr/>
        </p:nvSpPr>
        <p:spPr>
          <a:xfrm>
            <a:off x="23122" y="4610270"/>
            <a:ext cx="8530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Aplica a função sigmoide e coloca os valores entre -1 e 1 para retornar somente as partes</a:t>
            </a:r>
            <a:br>
              <a:rPr lang="pt-BR" dirty="0"/>
            </a:br>
            <a:r>
              <a:rPr lang="pt-BR" dirty="0"/>
              <a:t>necessárias (se encontrou uma pessoa/objeto, pode retornar se é no plural ou singular)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70DD48-7120-BF4F-93BF-0201D80658D5}"/>
              </a:ext>
            </a:extLst>
          </p:cNvPr>
          <p:cNvSpPr txBox="1"/>
          <p:nvPr/>
        </p:nvSpPr>
        <p:spPr>
          <a:xfrm>
            <a:off x="0" y="5373113"/>
            <a:ext cx="6063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Fonte das imagens: </a:t>
            </a:r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colah.github.io</a:t>
            </a:r>
            <a:r>
              <a:rPr lang="pt-BR" sz="14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8528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3" name="Picture 2" descr="E:\Ensino\IA Expert\Banners\logo-site.png">
            <a:extLst>
              <a:ext uri="{FF2B5EF4-FFF2-40B4-BE49-F238E27FC236}">
                <a16:creationId xmlns:a16="http://schemas.microsoft.com/office/drawing/2014/main" id="{BAB55ECA-6E2B-46C5-8DB8-3C3B26D0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8" y="3817606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01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4EBBC-29AA-474C-8543-BD29CF39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C35831-C87C-DA4E-BFD0-2A5F0BDB2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Dados sequenciais</a:t>
            </a:r>
          </a:p>
          <a:p>
            <a:r>
              <a:rPr lang="pt-BR" dirty="0"/>
              <a:t>Prever a próxima ação (frames anteriores podem prever o frame atual)</a:t>
            </a:r>
          </a:p>
          <a:p>
            <a:r>
              <a:rPr lang="pt-BR" dirty="0"/>
              <a:t>Processamento de linguagem natural</a:t>
            </a:r>
          </a:p>
          <a:p>
            <a:pPr lvl="1"/>
            <a:r>
              <a:rPr lang="pt-BR" dirty="0"/>
              <a:t>Previsão da próxima palavra em um texto</a:t>
            </a:r>
          </a:p>
          <a:p>
            <a:pPr lvl="1"/>
            <a:r>
              <a:rPr lang="pt-BR" dirty="0"/>
              <a:t>Tradução automática</a:t>
            </a:r>
          </a:p>
          <a:p>
            <a:pPr lvl="1"/>
            <a:r>
              <a:rPr lang="pt-BR" dirty="0"/>
              <a:t>Geração de poemas</a:t>
            </a:r>
          </a:p>
          <a:p>
            <a:r>
              <a:rPr lang="pt-BR" dirty="0"/>
              <a:t>Geração de legendas em vídeos</a:t>
            </a:r>
          </a:p>
          <a:p>
            <a:r>
              <a:rPr lang="pt-BR" dirty="0"/>
              <a:t>Séries temporais (time series)</a:t>
            </a:r>
          </a:p>
          <a:p>
            <a:pPr lvl="1"/>
            <a:r>
              <a:rPr lang="pt-BR" dirty="0"/>
              <a:t>Preço de ações na bolsa de valores</a:t>
            </a:r>
          </a:p>
          <a:p>
            <a:pPr lvl="1"/>
            <a:r>
              <a:rPr lang="pt-BR" dirty="0"/>
              <a:t>Temperatura</a:t>
            </a:r>
          </a:p>
          <a:p>
            <a:pPr lvl="1"/>
            <a:r>
              <a:rPr lang="pt-BR" dirty="0"/>
              <a:t>Crescimento populacional</a:t>
            </a:r>
          </a:p>
          <a:p>
            <a:pPr lvl="1"/>
            <a:r>
              <a:rPr lang="pt-BR" dirty="0"/>
              <a:t>Nível de poluição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EB3C87-6981-B341-9B12-DB10F7A5B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027701"/>
            <a:ext cx="3605599" cy="25312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6B14057-D8AF-1F4F-A35C-31BF939D179C}"/>
              </a:ext>
            </a:extLst>
          </p:cNvPr>
          <p:cNvSpPr txBox="1"/>
          <p:nvPr/>
        </p:nvSpPr>
        <p:spPr>
          <a:xfrm>
            <a:off x="5436096" y="304271"/>
            <a:ext cx="35641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Eu sou do Brasil ...............................</a:t>
            </a:r>
            <a:br>
              <a:rPr lang="pt-BR" dirty="0"/>
            </a:br>
            <a:r>
              <a:rPr lang="pt-BR" dirty="0"/>
              <a:t>.........................................................</a:t>
            </a:r>
            <a:br>
              <a:rPr lang="pt-BR" dirty="0"/>
            </a:br>
            <a:r>
              <a:rPr lang="pt-BR" dirty="0"/>
              <a:t>.........................................................</a:t>
            </a:r>
            <a:br>
              <a:rPr lang="pt-BR" dirty="0"/>
            </a:br>
            <a:r>
              <a:rPr lang="pt-BR" dirty="0"/>
              <a:t>.........................................................</a:t>
            </a:r>
            <a:br>
              <a:rPr lang="pt-BR" dirty="0"/>
            </a:br>
            <a:r>
              <a:rPr lang="pt-BR" dirty="0"/>
              <a:t>............................. eu falo português</a:t>
            </a:r>
          </a:p>
        </p:txBody>
      </p:sp>
    </p:spTree>
    <p:extLst>
      <p:ext uri="{BB962C8B-B14F-4D97-AF65-F5344CB8AC3E}">
        <p14:creationId xmlns:p14="http://schemas.microsoft.com/office/powerpoint/2010/main" val="17492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0BD5F91D-616A-DF42-97D8-BB03B7421B97}"/>
              </a:ext>
            </a:extLst>
          </p:cNvPr>
          <p:cNvGrpSpPr/>
          <p:nvPr/>
        </p:nvGrpSpPr>
        <p:grpSpPr>
          <a:xfrm>
            <a:off x="107504" y="-166836"/>
            <a:ext cx="6218551" cy="4032448"/>
            <a:chOff x="107504" y="121196"/>
            <a:chExt cx="4886005" cy="316835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691EECE-AE7A-B54F-B74A-89B366477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04" y="121196"/>
              <a:ext cx="4051300" cy="303530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8750441-4790-914F-B0A3-F117387A5721}"/>
                </a:ext>
              </a:extLst>
            </p:cNvPr>
            <p:cNvSpPr txBox="1"/>
            <p:nvPr/>
          </p:nvSpPr>
          <p:spPr>
            <a:xfrm>
              <a:off x="843014" y="2101416"/>
              <a:ext cx="415049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" dirty="0"/>
                <a:t>Fonte: </a:t>
              </a:r>
              <a:r>
                <a:rPr lang="pt-BR" sz="600" dirty="0" err="1"/>
                <a:t>https</a:t>
              </a:r>
              <a:r>
                <a:rPr lang="pt-BR" sz="600" dirty="0"/>
                <a:t>://</a:t>
              </a:r>
              <a:r>
                <a:rPr lang="pt-BR" sz="600" dirty="0" err="1"/>
                <a:t>www.slideshare.net</a:t>
              </a:r>
              <a:r>
                <a:rPr lang="pt-BR" sz="600" dirty="0"/>
                <a:t>/</a:t>
              </a:r>
              <a:r>
                <a:rPr lang="pt-BR" sz="600" dirty="0" err="1"/>
                <a:t>ktoshik</a:t>
              </a:r>
              <a:r>
                <a:rPr lang="pt-BR" sz="600" dirty="0"/>
                <a:t>/kate-saenko-msr-russia-summer-school-modeling-images-video-text-caffe-dl-part2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C6F1432-74E0-D247-8314-9DD1537C1B62}"/>
                </a:ext>
              </a:extLst>
            </p:cNvPr>
            <p:cNvSpPr/>
            <p:nvPr/>
          </p:nvSpPr>
          <p:spPr>
            <a:xfrm>
              <a:off x="251520" y="2929508"/>
              <a:ext cx="32403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63DDDE6-D07F-2943-BFC6-5041F9E119D8}"/>
              </a:ext>
            </a:extLst>
          </p:cNvPr>
          <p:cNvGrpSpPr/>
          <p:nvPr/>
        </p:nvGrpSpPr>
        <p:grpSpPr>
          <a:xfrm>
            <a:off x="0" y="2596701"/>
            <a:ext cx="9144000" cy="3118104"/>
            <a:chOff x="0" y="2596701"/>
            <a:chExt cx="9144000" cy="311810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E8CE0FC-7E2E-294A-B72D-820E44120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96701"/>
              <a:ext cx="9144000" cy="3118104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8DB75A9-B190-D749-B6E8-011FCE40466D}"/>
                </a:ext>
              </a:extLst>
            </p:cNvPr>
            <p:cNvSpPr txBox="1"/>
            <p:nvPr/>
          </p:nvSpPr>
          <p:spPr>
            <a:xfrm>
              <a:off x="2685603" y="5514750"/>
              <a:ext cx="404630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Fonte: </a:t>
              </a:r>
              <a:r>
                <a:rPr lang="pt-BR" sz="700" dirty="0" err="1"/>
                <a:t>http</a:t>
              </a:r>
              <a:r>
                <a:rPr lang="pt-BR" sz="700" dirty="0"/>
                <a:t>://</a:t>
              </a:r>
              <a:r>
                <a:rPr lang="pt-BR" sz="700" dirty="0" err="1"/>
                <a:t>www.wildml.com</a:t>
              </a:r>
              <a:r>
                <a:rPr lang="pt-BR" sz="700" dirty="0"/>
                <a:t>/2015/09/recurrent-neural-networks-tutorial-part-1-introduction-to-rnns/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1B0658-698D-FB42-B817-C7C6D1461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entender o final de uma frase você precisa saber o que foi dito antes</a:t>
            </a:r>
          </a:p>
          <a:p>
            <a:r>
              <a:rPr lang="pt-BR" dirty="0"/>
              <a:t>Redes neurais tradicionais não armazenam informações no tempo (previsões independentes)</a:t>
            </a:r>
          </a:p>
          <a:p>
            <a:r>
              <a:rPr lang="pt-BR" dirty="0"/>
              <a:t>Redes neurais com loops que permitem que a informação </a:t>
            </a:r>
            <a:br>
              <a:rPr lang="pt-BR" dirty="0"/>
            </a:br>
            <a:r>
              <a:rPr lang="pt-BR" dirty="0"/>
              <a:t>persista</a:t>
            </a:r>
          </a:p>
          <a:p>
            <a:r>
              <a:rPr lang="pt-BR" dirty="0"/>
              <a:t>Múltiplas cópias de si mesmas</a:t>
            </a:r>
          </a:p>
          <a:p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F1778AB-35B5-1E45-9EBF-08322296CE3D}"/>
              </a:ext>
            </a:extLst>
          </p:cNvPr>
          <p:cNvGrpSpPr/>
          <p:nvPr/>
        </p:nvGrpSpPr>
        <p:grpSpPr>
          <a:xfrm>
            <a:off x="6484298" y="2929508"/>
            <a:ext cx="2659702" cy="2610170"/>
            <a:chOff x="2561524" y="2713484"/>
            <a:chExt cx="2659702" cy="261017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45AF1829-FA2B-3B4A-A740-09E30CA48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850" y="2713484"/>
              <a:ext cx="1547050" cy="2398266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25B103C-BAB7-A346-961B-C1813CA4E4FA}"/>
                </a:ext>
              </a:extLst>
            </p:cNvPr>
            <p:cNvSpPr txBox="1"/>
            <p:nvPr/>
          </p:nvSpPr>
          <p:spPr>
            <a:xfrm>
              <a:off x="2561524" y="5123599"/>
              <a:ext cx="26597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Fonte: </a:t>
              </a:r>
              <a:r>
                <a:rPr lang="pt-BR" sz="700" dirty="0" err="1"/>
                <a:t>http</a:t>
              </a:r>
              <a:r>
                <a:rPr lang="pt-BR" sz="700" dirty="0"/>
                <a:t>://</a:t>
              </a:r>
              <a:r>
                <a:rPr lang="pt-BR" sz="700" dirty="0" err="1"/>
                <a:t>colah.github.io</a:t>
              </a:r>
              <a:r>
                <a:rPr lang="pt-BR" sz="700" dirty="0"/>
                <a:t>/posts/2015-08-Understanding-LSTMs/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82D1723-0FBD-EC40-895E-858F6FC3F631}"/>
              </a:ext>
            </a:extLst>
          </p:cNvPr>
          <p:cNvGrpSpPr/>
          <p:nvPr/>
        </p:nvGrpSpPr>
        <p:grpSpPr>
          <a:xfrm>
            <a:off x="323528" y="4183423"/>
            <a:ext cx="4427984" cy="1456282"/>
            <a:chOff x="323528" y="4183423"/>
            <a:chExt cx="4427984" cy="1456282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8664444-8893-C74C-9915-0B68CB0D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4183423"/>
              <a:ext cx="4427984" cy="1161814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7D03995-F612-3344-AAB7-B1AD458DCB73}"/>
                </a:ext>
              </a:extLst>
            </p:cNvPr>
            <p:cNvSpPr txBox="1"/>
            <p:nvPr/>
          </p:nvSpPr>
          <p:spPr>
            <a:xfrm>
              <a:off x="1207669" y="5439650"/>
              <a:ext cx="26597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Fonte: </a:t>
              </a:r>
              <a:r>
                <a:rPr lang="pt-BR" sz="700" dirty="0" err="1"/>
                <a:t>http</a:t>
              </a:r>
              <a:r>
                <a:rPr lang="pt-BR" sz="700" dirty="0"/>
                <a:t>://</a:t>
              </a:r>
              <a:r>
                <a:rPr lang="pt-BR" sz="700" dirty="0" err="1"/>
                <a:t>colah.github.io</a:t>
              </a:r>
              <a:r>
                <a:rPr lang="pt-BR" sz="700" dirty="0"/>
                <a:t>/posts/2015-08-Understanding-LSTMs/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BA1AE453-5492-1A4C-BC1C-45AC7696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114287"/>
            <a:ext cx="1357808" cy="8863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F9A856A-3C02-7345-BE05-80FEF44D5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114287"/>
            <a:ext cx="1080120" cy="9511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5EF8B84-4AE7-4A4D-8778-B373D323D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551" y="826991"/>
            <a:ext cx="3816424" cy="4965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85E422B-D389-7246-94D8-798E6A80F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36" y="12114"/>
            <a:ext cx="3600610" cy="8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2EA51A2C-871C-2948-95F2-833E07244F60}"/>
              </a:ext>
            </a:extLst>
          </p:cNvPr>
          <p:cNvGrpSpPr/>
          <p:nvPr/>
        </p:nvGrpSpPr>
        <p:grpSpPr>
          <a:xfrm>
            <a:off x="1907704" y="337220"/>
            <a:ext cx="4427984" cy="1456282"/>
            <a:chOff x="323528" y="4183423"/>
            <a:chExt cx="4427984" cy="145628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2ADB4E9-8593-8447-9A58-07B05B983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183423"/>
              <a:ext cx="4427984" cy="1161814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92664A7-CB85-FD4F-9971-793FAC949473}"/>
                </a:ext>
              </a:extLst>
            </p:cNvPr>
            <p:cNvSpPr txBox="1"/>
            <p:nvPr/>
          </p:nvSpPr>
          <p:spPr>
            <a:xfrm>
              <a:off x="1207669" y="5439650"/>
              <a:ext cx="26597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Fonte: </a:t>
              </a:r>
              <a:r>
                <a:rPr lang="pt-BR" sz="700" dirty="0" err="1"/>
                <a:t>http</a:t>
              </a:r>
              <a:r>
                <a:rPr lang="pt-BR" sz="700" dirty="0"/>
                <a:t>://</a:t>
              </a:r>
              <a:r>
                <a:rPr lang="pt-BR" sz="700" dirty="0" err="1"/>
                <a:t>colah.github.io</a:t>
              </a:r>
              <a:r>
                <a:rPr lang="pt-BR" sz="700" dirty="0"/>
                <a:t>/posts/2015-08-Understanding-LSTMs/</a:t>
              </a:r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F01C62C4-D9A7-884E-BD04-97848426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45738"/>
            <a:ext cx="1357808" cy="886347"/>
          </a:xfrm>
          <a:prstGeom prst="rect">
            <a:avLst/>
          </a:prstGeom>
        </p:spPr>
      </p:pic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5573C2D-E9DE-3A48-A0DA-67A2B17BE3AB}"/>
              </a:ext>
            </a:extLst>
          </p:cNvPr>
          <p:cNvGrpSpPr/>
          <p:nvPr/>
        </p:nvGrpSpPr>
        <p:grpSpPr>
          <a:xfrm>
            <a:off x="179512" y="2137420"/>
            <a:ext cx="1415570" cy="2905014"/>
            <a:chOff x="2164124" y="2149767"/>
            <a:chExt cx="1415570" cy="2905014"/>
          </a:xfrm>
        </p:grpSpPr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0261BC15-0C4A-CE48-913F-8D99D9407CBB}"/>
                </a:ext>
              </a:extLst>
            </p:cNvPr>
            <p:cNvGrpSpPr/>
            <p:nvPr/>
          </p:nvGrpSpPr>
          <p:grpSpPr>
            <a:xfrm>
              <a:off x="2251938" y="2149767"/>
              <a:ext cx="1327756" cy="2616982"/>
              <a:chOff x="650776" y="2701137"/>
              <a:chExt cx="1327756" cy="2616982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05A0D49-9F26-A749-AE13-86D15CD61143}"/>
                  </a:ext>
                </a:extLst>
              </p:cNvPr>
              <p:cNvSpPr/>
              <p:nvPr/>
            </p:nvSpPr>
            <p:spPr>
              <a:xfrm>
                <a:off x="650776" y="3721596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B93A70C-B9D5-0642-AA68-38805049C4ED}"/>
                  </a:ext>
                </a:extLst>
              </p:cNvPr>
              <p:cNvSpPr/>
              <p:nvPr/>
            </p:nvSpPr>
            <p:spPr>
              <a:xfrm>
                <a:off x="650776" y="474205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F2977E5-CF53-AD49-986D-877A8ADC3910}"/>
                  </a:ext>
                </a:extLst>
              </p:cNvPr>
              <p:cNvSpPr/>
              <p:nvPr/>
            </p:nvSpPr>
            <p:spPr>
              <a:xfrm>
                <a:off x="650776" y="2701137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3" name="Conector de Seta Reta 62">
                <a:extLst>
                  <a:ext uri="{FF2B5EF4-FFF2-40B4-BE49-F238E27FC236}">
                    <a16:creationId xmlns:a16="http://schemas.microsoft.com/office/drawing/2014/main" id="{8803EBFC-8656-4D46-96B4-6317C19907DE}"/>
                  </a:ext>
                </a:extLst>
              </p:cNvPr>
              <p:cNvCxnSpPr>
                <a:stCxn id="61" idx="0"/>
                <a:endCxn id="60" idx="4"/>
              </p:cNvCxnSpPr>
              <p:nvPr/>
            </p:nvCxnSpPr>
            <p:spPr>
              <a:xfrm flipV="1">
                <a:off x="938808" y="4297660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ector de Seta Reta 63">
                <a:extLst>
                  <a:ext uri="{FF2B5EF4-FFF2-40B4-BE49-F238E27FC236}">
                    <a16:creationId xmlns:a16="http://schemas.microsoft.com/office/drawing/2014/main" id="{911F7D3B-1E69-7747-8C00-B44D8016BA93}"/>
                  </a:ext>
                </a:extLst>
              </p:cNvPr>
              <p:cNvCxnSpPr>
                <a:stCxn id="60" idx="0"/>
                <a:endCxn id="62" idx="4"/>
              </p:cNvCxnSpPr>
              <p:nvPr/>
            </p:nvCxnSpPr>
            <p:spPr>
              <a:xfrm flipV="1">
                <a:off x="938808" y="3277201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55AC5A2-BCB8-1346-B538-2FE1D47F22AB}"/>
                  </a:ext>
                </a:extLst>
              </p:cNvPr>
              <p:cNvSpPr/>
              <p:nvPr/>
            </p:nvSpPr>
            <p:spPr>
              <a:xfrm>
                <a:off x="1402468" y="3721596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E72D405-E3EF-BE4C-9D8C-58C48C3DBEAB}"/>
                  </a:ext>
                </a:extLst>
              </p:cNvPr>
              <p:cNvSpPr/>
              <p:nvPr/>
            </p:nvSpPr>
            <p:spPr>
              <a:xfrm>
                <a:off x="1402468" y="474205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9EFD3E4-B47F-234E-ABDD-33790E688D4A}"/>
                  </a:ext>
                </a:extLst>
              </p:cNvPr>
              <p:cNvSpPr/>
              <p:nvPr/>
            </p:nvSpPr>
            <p:spPr>
              <a:xfrm>
                <a:off x="1402468" y="2701137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8" name="Conector de Seta Reta 67">
                <a:extLst>
                  <a:ext uri="{FF2B5EF4-FFF2-40B4-BE49-F238E27FC236}">
                    <a16:creationId xmlns:a16="http://schemas.microsoft.com/office/drawing/2014/main" id="{3601965C-39FD-B64F-88BB-9EE408E1023F}"/>
                  </a:ext>
                </a:extLst>
              </p:cNvPr>
              <p:cNvCxnSpPr>
                <a:stCxn id="66" idx="0"/>
                <a:endCxn id="65" idx="4"/>
              </p:cNvCxnSpPr>
              <p:nvPr/>
            </p:nvCxnSpPr>
            <p:spPr>
              <a:xfrm flipV="1">
                <a:off x="1690500" y="4297660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ector de Seta Reta 68">
                <a:extLst>
                  <a:ext uri="{FF2B5EF4-FFF2-40B4-BE49-F238E27FC236}">
                    <a16:creationId xmlns:a16="http://schemas.microsoft.com/office/drawing/2014/main" id="{51D357B3-95E1-554E-B898-72D1B55BC30A}"/>
                  </a:ext>
                </a:extLst>
              </p:cNvPr>
              <p:cNvCxnSpPr>
                <a:stCxn id="65" idx="0"/>
                <a:endCxn id="67" idx="4"/>
              </p:cNvCxnSpPr>
              <p:nvPr/>
            </p:nvCxnSpPr>
            <p:spPr>
              <a:xfrm flipV="1">
                <a:off x="1690500" y="3277201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de Seta Reta 69">
                <a:extLst>
                  <a:ext uri="{FF2B5EF4-FFF2-40B4-BE49-F238E27FC236}">
                    <a16:creationId xmlns:a16="http://schemas.microsoft.com/office/drawing/2014/main" id="{74B151A4-35E6-424C-8A04-B5149E8B20B4}"/>
                  </a:ext>
                </a:extLst>
              </p:cNvPr>
              <p:cNvCxnSpPr>
                <a:stCxn id="60" idx="6"/>
                <a:endCxn id="65" idx="2"/>
              </p:cNvCxnSpPr>
              <p:nvPr/>
            </p:nvCxnSpPr>
            <p:spPr>
              <a:xfrm>
                <a:off x="1226840" y="4009628"/>
                <a:ext cx="17562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21343C0D-3D70-3245-9AB4-2CFC6F0798F6}"/>
                </a:ext>
              </a:extLst>
            </p:cNvPr>
            <p:cNvGrpSpPr/>
            <p:nvPr/>
          </p:nvGrpSpPr>
          <p:grpSpPr>
            <a:xfrm>
              <a:off x="2227022" y="2245417"/>
              <a:ext cx="1327756" cy="2616982"/>
              <a:chOff x="650776" y="2701137"/>
              <a:chExt cx="1327756" cy="261698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CE47B6D-CA4A-0041-81D8-F57E7CD3D29F}"/>
                  </a:ext>
                </a:extLst>
              </p:cNvPr>
              <p:cNvSpPr/>
              <p:nvPr/>
            </p:nvSpPr>
            <p:spPr>
              <a:xfrm>
                <a:off x="650776" y="3721596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E26CA88-62B4-1048-BD30-235DEBAE1182}"/>
                  </a:ext>
                </a:extLst>
              </p:cNvPr>
              <p:cNvSpPr/>
              <p:nvPr/>
            </p:nvSpPr>
            <p:spPr>
              <a:xfrm>
                <a:off x="650776" y="474205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E3DEE92-9855-EA4C-8485-B5F447D1F206}"/>
                  </a:ext>
                </a:extLst>
              </p:cNvPr>
              <p:cNvSpPr/>
              <p:nvPr/>
            </p:nvSpPr>
            <p:spPr>
              <a:xfrm>
                <a:off x="650776" y="2701137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9CAE72E3-DB61-DC42-8FD7-FFAADF6ED18A}"/>
                  </a:ext>
                </a:extLst>
              </p:cNvPr>
              <p:cNvCxnSpPr>
                <a:stCxn id="49" idx="0"/>
                <a:endCxn id="48" idx="4"/>
              </p:cNvCxnSpPr>
              <p:nvPr/>
            </p:nvCxnSpPr>
            <p:spPr>
              <a:xfrm flipV="1">
                <a:off x="938808" y="4297660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ector de Seta Reta 51">
                <a:extLst>
                  <a:ext uri="{FF2B5EF4-FFF2-40B4-BE49-F238E27FC236}">
                    <a16:creationId xmlns:a16="http://schemas.microsoft.com/office/drawing/2014/main" id="{C3AC59CB-13E3-0F4F-9A5C-299FF08ACA88}"/>
                  </a:ext>
                </a:extLst>
              </p:cNvPr>
              <p:cNvCxnSpPr>
                <a:stCxn id="48" idx="0"/>
                <a:endCxn id="50" idx="4"/>
              </p:cNvCxnSpPr>
              <p:nvPr/>
            </p:nvCxnSpPr>
            <p:spPr>
              <a:xfrm flipV="1">
                <a:off x="938808" y="3277201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52C47AA-CCCE-5340-AD6D-AD042D3A0A66}"/>
                  </a:ext>
                </a:extLst>
              </p:cNvPr>
              <p:cNvSpPr/>
              <p:nvPr/>
            </p:nvSpPr>
            <p:spPr>
              <a:xfrm>
                <a:off x="1402468" y="3721596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3274243-1D42-8D49-A427-CEE629DF6DC3}"/>
                  </a:ext>
                </a:extLst>
              </p:cNvPr>
              <p:cNvSpPr/>
              <p:nvPr/>
            </p:nvSpPr>
            <p:spPr>
              <a:xfrm>
                <a:off x="1402468" y="474205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71A079C-2ECF-5A4B-9920-6168C99A4CCA}"/>
                  </a:ext>
                </a:extLst>
              </p:cNvPr>
              <p:cNvSpPr/>
              <p:nvPr/>
            </p:nvSpPr>
            <p:spPr>
              <a:xfrm>
                <a:off x="1402468" y="2701137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6" name="Conector de Seta Reta 55">
                <a:extLst>
                  <a:ext uri="{FF2B5EF4-FFF2-40B4-BE49-F238E27FC236}">
                    <a16:creationId xmlns:a16="http://schemas.microsoft.com/office/drawing/2014/main" id="{DAF203B5-A8A3-9F48-A123-877F9931E801}"/>
                  </a:ext>
                </a:extLst>
              </p:cNvPr>
              <p:cNvCxnSpPr>
                <a:stCxn id="54" idx="0"/>
                <a:endCxn id="53" idx="4"/>
              </p:cNvCxnSpPr>
              <p:nvPr/>
            </p:nvCxnSpPr>
            <p:spPr>
              <a:xfrm flipV="1">
                <a:off x="1690500" y="4297660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ector de Seta Reta 56">
                <a:extLst>
                  <a:ext uri="{FF2B5EF4-FFF2-40B4-BE49-F238E27FC236}">
                    <a16:creationId xmlns:a16="http://schemas.microsoft.com/office/drawing/2014/main" id="{A67E4056-CA2C-A94E-BDAA-4365D46CB72C}"/>
                  </a:ext>
                </a:extLst>
              </p:cNvPr>
              <p:cNvCxnSpPr>
                <a:stCxn id="53" idx="0"/>
                <a:endCxn id="55" idx="4"/>
              </p:cNvCxnSpPr>
              <p:nvPr/>
            </p:nvCxnSpPr>
            <p:spPr>
              <a:xfrm flipV="1">
                <a:off x="1690500" y="3277201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de Seta Reta 57">
                <a:extLst>
                  <a:ext uri="{FF2B5EF4-FFF2-40B4-BE49-F238E27FC236}">
                    <a16:creationId xmlns:a16="http://schemas.microsoft.com/office/drawing/2014/main" id="{9D98E7C3-43A0-DD47-9FF8-0E8F9CAD6F0D}"/>
                  </a:ext>
                </a:extLst>
              </p:cNvPr>
              <p:cNvCxnSpPr>
                <a:stCxn id="48" idx="6"/>
                <a:endCxn id="53" idx="2"/>
              </p:cNvCxnSpPr>
              <p:nvPr/>
            </p:nvCxnSpPr>
            <p:spPr>
              <a:xfrm>
                <a:off x="1226840" y="4009628"/>
                <a:ext cx="17562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55B51994-3735-6640-AE9D-FB1CBCFAC3C5}"/>
                </a:ext>
              </a:extLst>
            </p:cNvPr>
            <p:cNvGrpSpPr/>
            <p:nvPr/>
          </p:nvGrpSpPr>
          <p:grpSpPr>
            <a:xfrm>
              <a:off x="2195736" y="2353444"/>
              <a:ext cx="1327756" cy="2616982"/>
              <a:chOff x="650776" y="2701137"/>
              <a:chExt cx="1327756" cy="261698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103CE63-0CB0-D54E-A708-865E55320650}"/>
                  </a:ext>
                </a:extLst>
              </p:cNvPr>
              <p:cNvSpPr/>
              <p:nvPr/>
            </p:nvSpPr>
            <p:spPr>
              <a:xfrm>
                <a:off x="650776" y="3721596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823CED6-A079-AD49-9560-CAFB12FA2813}"/>
                  </a:ext>
                </a:extLst>
              </p:cNvPr>
              <p:cNvSpPr/>
              <p:nvPr/>
            </p:nvSpPr>
            <p:spPr>
              <a:xfrm>
                <a:off x="650776" y="474205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1A378B2-296C-ED4E-B3DA-7C453424DAF6}"/>
                  </a:ext>
                </a:extLst>
              </p:cNvPr>
              <p:cNvSpPr/>
              <p:nvPr/>
            </p:nvSpPr>
            <p:spPr>
              <a:xfrm>
                <a:off x="650776" y="2701137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9" name="Conector de Seta Reta 38">
                <a:extLst>
                  <a:ext uri="{FF2B5EF4-FFF2-40B4-BE49-F238E27FC236}">
                    <a16:creationId xmlns:a16="http://schemas.microsoft.com/office/drawing/2014/main" id="{CC030D6A-3E7C-694D-A182-0872B9EC51EA}"/>
                  </a:ext>
                </a:extLst>
              </p:cNvPr>
              <p:cNvCxnSpPr>
                <a:stCxn id="37" idx="0"/>
                <a:endCxn id="36" idx="4"/>
              </p:cNvCxnSpPr>
              <p:nvPr/>
            </p:nvCxnSpPr>
            <p:spPr>
              <a:xfrm flipV="1">
                <a:off x="938808" y="4297660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ector de Seta Reta 39">
                <a:extLst>
                  <a:ext uri="{FF2B5EF4-FFF2-40B4-BE49-F238E27FC236}">
                    <a16:creationId xmlns:a16="http://schemas.microsoft.com/office/drawing/2014/main" id="{2630B1FC-6709-DF41-80D4-2DA72DE4A326}"/>
                  </a:ext>
                </a:extLst>
              </p:cNvPr>
              <p:cNvCxnSpPr>
                <a:stCxn id="36" idx="0"/>
                <a:endCxn id="38" idx="4"/>
              </p:cNvCxnSpPr>
              <p:nvPr/>
            </p:nvCxnSpPr>
            <p:spPr>
              <a:xfrm flipV="1">
                <a:off x="938808" y="3277201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D44E47B-B421-9442-A576-D316D93525FC}"/>
                  </a:ext>
                </a:extLst>
              </p:cNvPr>
              <p:cNvSpPr/>
              <p:nvPr/>
            </p:nvSpPr>
            <p:spPr>
              <a:xfrm>
                <a:off x="1402468" y="3721596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F57DBA1-2D90-284A-A8C9-1587559FACC9}"/>
                  </a:ext>
                </a:extLst>
              </p:cNvPr>
              <p:cNvSpPr/>
              <p:nvPr/>
            </p:nvSpPr>
            <p:spPr>
              <a:xfrm>
                <a:off x="1402468" y="474205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E5C9228-30DA-F54D-A0C5-7AED9AB1914C}"/>
                  </a:ext>
                </a:extLst>
              </p:cNvPr>
              <p:cNvSpPr/>
              <p:nvPr/>
            </p:nvSpPr>
            <p:spPr>
              <a:xfrm>
                <a:off x="1402468" y="2701137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4" name="Conector de Seta Reta 43">
                <a:extLst>
                  <a:ext uri="{FF2B5EF4-FFF2-40B4-BE49-F238E27FC236}">
                    <a16:creationId xmlns:a16="http://schemas.microsoft.com/office/drawing/2014/main" id="{07464E56-EF6C-4F40-8ED5-B3FF2D7D8B0D}"/>
                  </a:ext>
                </a:extLst>
              </p:cNvPr>
              <p:cNvCxnSpPr>
                <a:stCxn id="42" idx="0"/>
                <a:endCxn id="41" idx="4"/>
              </p:cNvCxnSpPr>
              <p:nvPr/>
            </p:nvCxnSpPr>
            <p:spPr>
              <a:xfrm flipV="1">
                <a:off x="1690500" y="4297660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onector de Seta Reta 44">
                <a:extLst>
                  <a:ext uri="{FF2B5EF4-FFF2-40B4-BE49-F238E27FC236}">
                    <a16:creationId xmlns:a16="http://schemas.microsoft.com/office/drawing/2014/main" id="{C20F9A6A-8663-6644-AFE1-EF65B1E8C8F3}"/>
                  </a:ext>
                </a:extLst>
              </p:cNvPr>
              <p:cNvCxnSpPr>
                <a:stCxn id="41" idx="0"/>
                <a:endCxn id="43" idx="4"/>
              </p:cNvCxnSpPr>
              <p:nvPr/>
            </p:nvCxnSpPr>
            <p:spPr>
              <a:xfrm flipV="1">
                <a:off x="1690500" y="3277201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onector de Seta Reta 45">
                <a:extLst>
                  <a:ext uri="{FF2B5EF4-FFF2-40B4-BE49-F238E27FC236}">
                    <a16:creationId xmlns:a16="http://schemas.microsoft.com/office/drawing/2014/main" id="{FD91ADAC-3456-4244-82D0-9D25C2A4F2F6}"/>
                  </a:ext>
                </a:extLst>
              </p:cNvPr>
              <p:cNvCxnSpPr>
                <a:stCxn id="36" idx="6"/>
                <a:endCxn id="41" idx="2"/>
              </p:cNvCxnSpPr>
              <p:nvPr/>
            </p:nvCxnSpPr>
            <p:spPr>
              <a:xfrm>
                <a:off x="1226840" y="4009628"/>
                <a:ext cx="17562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5FE222A-CB6B-F446-ADE7-01F1F90266FF}"/>
                </a:ext>
              </a:extLst>
            </p:cNvPr>
            <p:cNvGrpSpPr/>
            <p:nvPr/>
          </p:nvGrpSpPr>
          <p:grpSpPr>
            <a:xfrm>
              <a:off x="2164124" y="2437799"/>
              <a:ext cx="1327756" cy="2616982"/>
              <a:chOff x="650776" y="2701137"/>
              <a:chExt cx="1327756" cy="261698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ABF7E6A-3C1C-D847-BF3B-3279B99A427E}"/>
                  </a:ext>
                </a:extLst>
              </p:cNvPr>
              <p:cNvSpPr/>
              <p:nvPr/>
            </p:nvSpPr>
            <p:spPr>
              <a:xfrm>
                <a:off x="650776" y="3721596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AEE47C-A66F-B04E-8CCB-2781BDFEAE78}"/>
                  </a:ext>
                </a:extLst>
              </p:cNvPr>
              <p:cNvSpPr/>
              <p:nvPr/>
            </p:nvSpPr>
            <p:spPr>
              <a:xfrm>
                <a:off x="650776" y="474205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7C6876-B67F-5C4D-9E1A-4C8BE22003AB}"/>
                  </a:ext>
                </a:extLst>
              </p:cNvPr>
              <p:cNvSpPr/>
              <p:nvPr/>
            </p:nvSpPr>
            <p:spPr>
              <a:xfrm>
                <a:off x="650776" y="2701137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9751C1AE-758A-F643-9AF4-D03CF7338638}"/>
                  </a:ext>
                </a:extLst>
              </p:cNvPr>
              <p:cNvCxnSpPr>
                <a:stCxn id="10" idx="0"/>
                <a:endCxn id="2" idx="4"/>
              </p:cNvCxnSpPr>
              <p:nvPr/>
            </p:nvCxnSpPr>
            <p:spPr>
              <a:xfrm flipV="1">
                <a:off x="938808" y="4297660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BFC9641D-D3EE-F34F-A1A9-AB7816814011}"/>
                  </a:ext>
                </a:extLst>
              </p:cNvPr>
              <p:cNvCxnSpPr>
                <a:stCxn id="2" idx="0"/>
                <a:endCxn id="11" idx="4"/>
              </p:cNvCxnSpPr>
              <p:nvPr/>
            </p:nvCxnSpPr>
            <p:spPr>
              <a:xfrm flipV="1">
                <a:off x="938808" y="3277201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728C1DC-2B51-FB44-A9B6-B19D6F809D55}"/>
                  </a:ext>
                </a:extLst>
              </p:cNvPr>
              <p:cNvSpPr/>
              <p:nvPr/>
            </p:nvSpPr>
            <p:spPr>
              <a:xfrm>
                <a:off x="1402468" y="3721596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B81D3D4-08A7-3549-801A-635FAA24733A}"/>
                  </a:ext>
                </a:extLst>
              </p:cNvPr>
              <p:cNvSpPr/>
              <p:nvPr/>
            </p:nvSpPr>
            <p:spPr>
              <a:xfrm>
                <a:off x="1402468" y="474205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8682BBE-FE83-5B4B-A9CC-93BB91548992}"/>
                  </a:ext>
                </a:extLst>
              </p:cNvPr>
              <p:cNvSpPr/>
              <p:nvPr/>
            </p:nvSpPr>
            <p:spPr>
              <a:xfrm>
                <a:off x="1402468" y="2701137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F5854B0B-438C-1546-A5C1-51755EE80E8E}"/>
                  </a:ext>
                </a:extLst>
              </p:cNvPr>
              <p:cNvCxnSpPr>
                <a:stCxn id="16" idx="0"/>
                <a:endCxn id="15" idx="4"/>
              </p:cNvCxnSpPr>
              <p:nvPr/>
            </p:nvCxnSpPr>
            <p:spPr>
              <a:xfrm flipV="1">
                <a:off x="1690500" y="4297660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74A8A9C6-3B1A-4849-A810-108A1B35CA7F}"/>
                  </a:ext>
                </a:extLst>
              </p:cNvPr>
              <p:cNvCxnSpPr>
                <a:stCxn id="15" idx="0"/>
                <a:endCxn id="17" idx="4"/>
              </p:cNvCxnSpPr>
              <p:nvPr/>
            </p:nvCxnSpPr>
            <p:spPr>
              <a:xfrm flipV="1">
                <a:off x="1690500" y="3277201"/>
                <a:ext cx="0" cy="444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EB5B3F00-2E0A-CB49-936F-AEC478233069}"/>
                  </a:ext>
                </a:extLst>
              </p:cNvPr>
              <p:cNvCxnSpPr>
                <a:stCxn id="2" idx="6"/>
                <a:endCxn id="15" idx="2"/>
              </p:cNvCxnSpPr>
              <p:nvPr/>
            </p:nvCxnSpPr>
            <p:spPr>
              <a:xfrm>
                <a:off x="1226840" y="4009628"/>
                <a:ext cx="17562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Agrupar 274">
            <a:extLst>
              <a:ext uri="{FF2B5EF4-FFF2-40B4-BE49-F238E27FC236}">
                <a16:creationId xmlns:a16="http://schemas.microsoft.com/office/drawing/2014/main" id="{A325FE37-C944-FD4C-89C9-3A3533C542C9}"/>
              </a:ext>
            </a:extLst>
          </p:cNvPr>
          <p:cNvGrpSpPr/>
          <p:nvPr/>
        </p:nvGrpSpPr>
        <p:grpSpPr>
          <a:xfrm>
            <a:off x="1763688" y="1993404"/>
            <a:ext cx="3623542" cy="1259445"/>
            <a:chOff x="2680166" y="2400589"/>
            <a:chExt cx="3623542" cy="1259445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8E7F0CA-AE74-524E-952C-35EE450AC7BB}"/>
                </a:ext>
              </a:extLst>
            </p:cNvPr>
            <p:cNvSpPr/>
            <p:nvPr/>
          </p:nvSpPr>
          <p:spPr>
            <a:xfrm>
              <a:off x="2690442" y="2738217"/>
              <a:ext cx="166527" cy="1665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B2CA51E-3C97-774C-978F-425C83FDA23F}"/>
                </a:ext>
              </a:extLst>
            </p:cNvPr>
            <p:cNvSpPr/>
            <p:nvPr/>
          </p:nvSpPr>
          <p:spPr>
            <a:xfrm>
              <a:off x="3678279" y="2422203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002DC55-EE28-054B-92B3-4573D7873D66}"/>
                </a:ext>
              </a:extLst>
            </p:cNvPr>
            <p:cNvSpPr/>
            <p:nvPr/>
          </p:nvSpPr>
          <p:spPr>
            <a:xfrm>
              <a:off x="3673327" y="2720400"/>
              <a:ext cx="276182" cy="27618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B8E03A6-6FB3-494E-A37D-D1DA91408D9C}"/>
                </a:ext>
              </a:extLst>
            </p:cNvPr>
            <p:cNvSpPr/>
            <p:nvPr/>
          </p:nvSpPr>
          <p:spPr>
            <a:xfrm>
              <a:off x="3673327" y="3046399"/>
              <a:ext cx="276182" cy="27618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0F4A240-DE11-D142-B4E5-30607219674A}"/>
                </a:ext>
              </a:extLst>
            </p:cNvPr>
            <p:cNvSpPr/>
            <p:nvPr/>
          </p:nvSpPr>
          <p:spPr>
            <a:xfrm>
              <a:off x="3673327" y="3358436"/>
              <a:ext cx="276182" cy="2761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B9CF90D-1627-FE43-85C8-DC448CB8A42E}"/>
                </a:ext>
              </a:extLst>
            </p:cNvPr>
            <p:cNvSpPr/>
            <p:nvPr/>
          </p:nvSpPr>
          <p:spPr>
            <a:xfrm>
              <a:off x="2680166" y="3126642"/>
              <a:ext cx="166527" cy="1665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1" name="Conector Reto 190">
              <a:extLst>
                <a:ext uri="{FF2B5EF4-FFF2-40B4-BE49-F238E27FC236}">
                  <a16:creationId xmlns:a16="http://schemas.microsoft.com/office/drawing/2014/main" id="{7AB8CBA9-0872-5847-A04A-88083DBA42E2}"/>
                </a:ext>
              </a:extLst>
            </p:cNvPr>
            <p:cNvCxnSpPr>
              <a:stCxn id="185" idx="6"/>
              <a:endCxn id="186" idx="2"/>
            </p:cNvCxnSpPr>
            <p:nvPr/>
          </p:nvCxnSpPr>
          <p:spPr>
            <a:xfrm flipV="1">
              <a:off x="2856969" y="2560294"/>
              <a:ext cx="821310" cy="2611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EBC6F19B-DD59-B840-BF43-A8D3EAEC2DC5}"/>
                </a:ext>
              </a:extLst>
            </p:cNvPr>
            <p:cNvCxnSpPr>
              <a:stCxn id="185" idx="6"/>
              <a:endCxn id="187" idx="2"/>
            </p:cNvCxnSpPr>
            <p:nvPr/>
          </p:nvCxnSpPr>
          <p:spPr>
            <a:xfrm>
              <a:off x="2856969" y="2821481"/>
              <a:ext cx="816358" cy="37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to 192">
              <a:extLst>
                <a:ext uri="{FF2B5EF4-FFF2-40B4-BE49-F238E27FC236}">
                  <a16:creationId xmlns:a16="http://schemas.microsoft.com/office/drawing/2014/main" id="{E7A97D59-23C9-A945-AF97-2AFEFBC8C2A7}"/>
                </a:ext>
              </a:extLst>
            </p:cNvPr>
            <p:cNvCxnSpPr>
              <a:stCxn id="185" idx="6"/>
              <a:endCxn id="188" idx="2"/>
            </p:cNvCxnSpPr>
            <p:nvPr/>
          </p:nvCxnSpPr>
          <p:spPr>
            <a:xfrm>
              <a:off x="2856969" y="2821481"/>
              <a:ext cx="816358" cy="3630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to 193">
              <a:extLst>
                <a:ext uri="{FF2B5EF4-FFF2-40B4-BE49-F238E27FC236}">
                  <a16:creationId xmlns:a16="http://schemas.microsoft.com/office/drawing/2014/main" id="{0CEC7CEC-55FA-0549-9D9F-314C1666B08A}"/>
                </a:ext>
              </a:extLst>
            </p:cNvPr>
            <p:cNvCxnSpPr>
              <a:stCxn id="185" idx="6"/>
              <a:endCxn id="189" idx="2"/>
            </p:cNvCxnSpPr>
            <p:nvPr/>
          </p:nvCxnSpPr>
          <p:spPr>
            <a:xfrm>
              <a:off x="2856969" y="2821481"/>
              <a:ext cx="816358" cy="675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to 194">
              <a:extLst>
                <a:ext uri="{FF2B5EF4-FFF2-40B4-BE49-F238E27FC236}">
                  <a16:creationId xmlns:a16="http://schemas.microsoft.com/office/drawing/2014/main" id="{C1A9A806-A7F2-BC40-8EF4-0EFED4709D05}"/>
                </a:ext>
              </a:extLst>
            </p:cNvPr>
            <p:cNvCxnSpPr>
              <a:stCxn id="190" idx="6"/>
              <a:endCxn id="186" idx="2"/>
            </p:cNvCxnSpPr>
            <p:nvPr/>
          </p:nvCxnSpPr>
          <p:spPr>
            <a:xfrm flipV="1">
              <a:off x="2846693" y="2560294"/>
              <a:ext cx="831586" cy="649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ctor Reto 195">
              <a:extLst>
                <a:ext uri="{FF2B5EF4-FFF2-40B4-BE49-F238E27FC236}">
                  <a16:creationId xmlns:a16="http://schemas.microsoft.com/office/drawing/2014/main" id="{3ADC0458-2A14-8141-8397-47678CA88270}"/>
                </a:ext>
              </a:extLst>
            </p:cNvPr>
            <p:cNvCxnSpPr>
              <a:cxnSpLocks/>
              <a:stCxn id="190" idx="6"/>
              <a:endCxn id="187" idx="2"/>
            </p:cNvCxnSpPr>
            <p:nvPr/>
          </p:nvCxnSpPr>
          <p:spPr>
            <a:xfrm flipV="1">
              <a:off x="2846693" y="2858491"/>
              <a:ext cx="826634" cy="351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ctor Reto 196">
              <a:extLst>
                <a:ext uri="{FF2B5EF4-FFF2-40B4-BE49-F238E27FC236}">
                  <a16:creationId xmlns:a16="http://schemas.microsoft.com/office/drawing/2014/main" id="{0548071F-D77F-C246-B7D7-CA518AD28127}"/>
                </a:ext>
              </a:extLst>
            </p:cNvPr>
            <p:cNvCxnSpPr>
              <a:stCxn id="190" idx="6"/>
              <a:endCxn id="189" idx="2"/>
            </p:cNvCxnSpPr>
            <p:nvPr/>
          </p:nvCxnSpPr>
          <p:spPr>
            <a:xfrm>
              <a:off x="2846693" y="3209906"/>
              <a:ext cx="826634" cy="286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6ACC36D7-2D4B-AC4C-BAB2-690B4DA79981}"/>
                </a:ext>
              </a:extLst>
            </p:cNvPr>
            <p:cNvCxnSpPr>
              <a:stCxn id="190" idx="6"/>
              <a:endCxn id="188" idx="2"/>
            </p:cNvCxnSpPr>
            <p:nvPr/>
          </p:nvCxnSpPr>
          <p:spPr>
            <a:xfrm flipV="1">
              <a:off x="2846693" y="3184490"/>
              <a:ext cx="826634" cy="25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1791CB8-0437-EE47-B060-CDBC336747BC}"/>
                </a:ext>
              </a:extLst>
            </p:cNvPr>
            <p:cNvSpPr/>
            <p:nvPr/>
          </p:nvSpPr>
          <p:spPr>
            <a:xfrm>
              <a:off x="4986273" y="2400589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38491B7-AD14-F64A-9409-A9C8C82E25AF}"/>
                </a:ext>
              </a:extLst>
            </p:cNvPr>
            <p:cNvSpPr/>
            <p:nvPr/>
          </p:nvSpPr>
          <p:spPr>
            <a:xfrm>
              <a:off x="4986273" y="2745816"/>
              <a:ext cx="276182" cy="27618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DAC33F9-2493-4849-8B71-3E62FEE66CBD}"/>
                </a:ext>
              </a:extLst>
            </p:cNvPr>
            <p:cNvSpPr/>
            <p:nvPr/>
          </p:nvSpPr>
          <p:spPr>
            <a:xfrm>
              <a:off x="4986273" y="3071815"/>
              <a:ext cx="276182" cy="27618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7EABA00-43C7-7148-96A3-135B4CF49208}"/>
                </a:ext>
              </a:extLst>
            </p:cNvPr>
            <p:cNvSpPr/>
            <p:nvPr/>
          </p:nvSpPr>
          <p:spPr>
            <a:xfrm>
              <a:off x="4986273" y="3383852"/>
              <a:ext cx="276182" cy="2761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05D5ECC7-9370-234D-AAB5-7653C4190F6B}"/>
                </a:ext>
              </a:extLst>
            </p:cNvPr>
            <p:cNvSpPr/>
            <p:nvPr/>
          </p:nvSpPr>
          <p:spPr>
            <a:xfrm>
              <a:off x="6027526" y="2903879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4" name="Conector Reto 203">
              <a:extLst>
                <a:ext uri="{FF2B5EF4-FFF2-40B4-BE49-F238E27FC236}">
                  <a16:creationId xmlns:a16="http://schemas.microsoft.com/office/drawing/2014/main" id="{99B87B9F-0140-4C47-80EF-74C3CB69F355}"/>
                </a:ext>
              </a:extLst>
            </p:cNvPr>
            <p:cNvCxnSpPr>
              <a:cxnSpLocks/>
              <a:stCxn id="199" idx="6"/>
              <a:endCxn id="203" idx="2"/>
            </p:cNvCxnSpPr>
            <p:nvPr/>
          </p:nvCxnSpPr>
          <p:spPr>
            <a:xfrm>
              <a:off x="5262455" y="2538680"/>
              <a:ext cx="765071" cy="5032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ctor Reto 204">
              <a:extLst>
                <a:ext uri="{FF2B5EF4-FFF2-40B4-BE49-F238E27FC236}">
                  <a16:creationId xmlns:a16="http://schemas.microsoft.com/office/drawing/2014/main" id="{D32D3096-F1EE-E04B-9479-EF40F64FCF2A}"/>
                </a:ext>
              </a:extLst>
            </p:cNvPr>
            <p:cNvCxnSpPr>
              <a:stCxn id="200" idx="6"/>
              <a:endCxn id="203" idx="2"/>
            </p:cNvCxnSpPr>
            <p:nvPr/>
          </p:nvCxnSpPr>
          <p:spPr>
            <a:xfrm>
              <a:off x="5262455" y="2883907"/>
              <a:ext cx="765071" cy="158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Reto 205">
              <a:extLst>
                <a:ext uri="{FF2B5EF4-FFF2-40B4-BE49-F238E27FC236}">
                  <a16:creationId xmlns:a16="http://schemas.microsoft.com/office/drawing/2014/main" id="{2335A000-428D-B14A-B2A0-C07174931A48}"/>
                </a:ext>
              </a:extLst>
            </p:cNvPr>
            <p:cNvCxnSpPr>
              <a:stCxn id="201" idx="6"/>
              <a:endCxn id="203" idx="2"/>
            </p:cNvCxnSpPr>
            <p:nvPr/>
          </p:nvCxnSpPr>
          <p:spPr>
            <a:xfrm flipV="1">
              <a:off x="5262455" y="3041970"/>
              <a:ext cx="765071" cy="1679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ctor Reto 206">
              <a:extLst>
                <a:ext uri="{FF2B5EF4-FFF2-40B4-BE49-F238E27FC236}">
                  <a16:creationId xmlns:a16="http://schemas.microsoft.com/office/drawing/2014/main" id="{7E970CC0-29D6-FB4E-A00D-371C1D7455D3}"/>
                </a:ext>
              </a:extLst>
            </p:cNvPr>
            <p:cNvCxnSpPr>
              <a:stCxn id="202" idx="6"/>
              <a:endCxn id="203" idx="2"/>
            </p:cNvCxnSpPr>
            <p:nvPr/>
          </p:nvCxnSpPr>
          <p:spPr>
            <a:xfrm flipV="1">
              <a:off x="5262455" y="3041970"/>
              <a:ext cx="765071" cy="4799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ctor Reto 207">
              <a:extLst>
                <a:ext uri="{FF2B5EF4-FFF2-40B4-BE49-F238E27FC236}">
                  <a16:creationId xmlns:a16="http://schemas.microsoft.com/office/drawing/2014/main" id="{B130AC2D-48FB-1640-A3E2-62922A4B7BE3}"/>
                </a:ext>
              </a:extLst>
            </p:cNvPr>
            <p:cNvCxnSpPr>
              <a:stCxn id="186" idx="6"/>
              <a:endCxn id="199" idx="2"/>
            </p:cNvCxnSpPr>
            <p:nvPr/>
          </p:nvCxnSpPr>
          <p:spPr>
            <a:xfrm flipV="1">
              <a:off x="3954461" y="2538680"/>
              <a:ext cx="1031812" cy="2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ector Reto 208">
              <a:extLst>
                <a:ext uri="{FF2B5EF4-FFF2-40B4-BE49-F238E27FC236}">
                  <a16:creationId xmlns:a16="http://schemas.microsoft.com/office/drawing/2014/main" id="{C83AEDA2-AD48-5045-AC91-1B367F3F7D0E}"/>
                </a:ext>
              </a:extLst>
            </p:cNvPr>
            <p:cNvCxnSpPr>
              <a:stCxn id="186" idx="6"/>
              <a:endCxn id="200" idx="2"/>
            </p:cNvCxnSpPr>
            <p:nvPr/>
          </p:nvCxnSpPr>
          <p:spPr>
            <a:xfrm>
              <a:off x="3954461" y="2560294"/>
              <a:ext cx="1031812" cy="323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ector Reto 209">
              <a:extLst>
                <a:ext uri="{FF2B5EF4-FFF2-40B4-BE49-F238E27FC236}">
                  <a16:creationId xmlns:a16="http://schemas.microsoft.com/office/drawing/2014/main" id="{55DB1BE2-D0E0-3143-9A10-0E2B043CB2EF}"/>
                </a:ext>
              </a:extLst>
            </p:cNvPr>
            <p:cNvCxnSpPr>
              <a:endCxn id="201" idx="2"/>
            </p:cNvCxnSpPr>
            <p:nvPr/>
          </p:nvCxnSpPr>
          <p:spPr>
            <a:xfrm>
              <a:off x="3962349" y="2574743"/>
              <a:ext cx="1023924" cy="635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ector Reto 210">
              <a:extLst>
                <a:ext uri="{FF2B5EF4-FFF2-40B4-BE49-F238E27FC236}">
                  <a16:creationId xmlns:a16="http://schemas.microsoft.com/office/drawing/2014/main" id="{FDB7C370-3938-A14F-B8F0-43A3A6C09AE9}"/>
                </a:ext>
              </a:extLst>
            </p:cNvPr>
            <p:cNvCxnSpPr>
              <a:stCxn id="186" idx="6"/>
              <a:endCxn id="202" idx="2"/>
            </p:cNvCxnSpPr>
            <p:nvPr/>
          </p:nvCxnSpPr>
          <p:spPr>
            <a:xfrm>
              <a:off x="3954461" y="2560294"/>
              <a:ext cx="1031812" cy="9616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ctor Reto 211">
              <a:extLst>
                <a:ext uri="{FF2B5EF4-FFF2-40B4-BE49-F238E27FC236}">
                  <a16:creationId xmlns:a16="http://schemas.microsoft.com/office/drawing/2014/main" id="{2B779D12-2CD4-524C-B9F0-BE1E4877A3BE}"/>
                </a:ext>
              </a:extLst>
            </p:cNvPr>
            <p:cNvCxnSpPr>
              <a:stCxn id="187" idx="6"/>
              <a:endCxn id="199" idx="2"/>
            </p:cNvCxnSpPr>
            <p:nvPr/>
          </p:nvCxnSpPr>
          <p:spPr>
            <a:xfrm flipV="1">
              <a:off x="3949509" y="2538680"/>
              <a:ext cx="1036764" cy="319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ector Reto 212">
              <a:extLst>
                <a:ext uri="{FF2B5EF4-FFF2-40B4-BE49-F238E27FC236}">
                  <a16:creationId xmlns:a16="http://schemas.microsoft.com/office/drawing/2014/main" id="{6F76F49C-62D1-AE41-804F-205C87CEB5A8}"/>
                </a:ext>
              </a:extLst>
            </p:cNvPr>
            <p:cNvCxnSpPr>
              <a:stCxn id="187" idx="6"/>
              <a:endCxn id="200" idx="2"/>
            </p:cNvCxnSpPr>
            <p:nvPr/>
          </p:nvCxnSpPr>
          <p:spPr>
            <a:xfrm>
              <a:off x="3949509" y="2858491"/>
              <a:ext cx="1036764" cy="25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ector Reto 213">
              <a:extLst>
                <a:ext uri="{FF2B5EF4-FFF2-40B4-BE49-F238E27FC236}">
                  <a16:creationId xmlns:a16="http://schemas.microsoft.com/office/drawing/2014/main" id="{559583C0-90E8-7E4C-A7E6-EF1C46D5CD1F}"/>
                </a:ext>
              </a:extLst>
            </p:cNvPr>
            <p:cNvCxnSpPr>
              <a:stCxn id="187" idx="6"/>
              <a:endCxn id="201" idx="2"/>
            </p:cNvCxnSpPr>
            <p:nvPr/>
          </p:nvCxnSpPr>
          <p:spPr>
            <a:xfrm>
              <a:off x="3949509" y="2858491"/>
              <a:ext cx="1036764" cy="351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ctor Reto 214">
              <a:extLst>
                <a:ext uri="{FF2B5EF4-FFF2-40B4-BE49-F238E27FC236}">
                  <a16:creationId xmlns:a16="http://schemas.microsoft.com/office/drawing/2014/main" id="{B8DFB3E0-C998-7246-9BC2-EA935B78EA3F}"/>
                </a:ext>
              </a:extLst>
            </p:cNvPr>
            <p:cNvCxnSpPr>
              <a:stCxn id="187" idx="6"/>
              <a:endCxn id="202" idx="2"/>
            </p:cNvCxnSpPr>
            <p:nvPr/>
          </p:nvCxnSpPr>
          <p:spPr>
            <a:xfrm>
              <a:off x="3949509" y="2858491"/>
              <a:ext cx="1036764" cy="663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to 215">
              <a:extLst>
                <a:ext uri="{FF2B5EF4-FFF2-40B4-BE49-F238E27FC236}">
                  <a16:creationId xmlns:a16="http://schemas.microsoft.com/office/drawing/2014/main" id="{15B11A44-78BB-D24A-9442-CA25A2ED9C98}"/>
                </a:ext>
              </a:extLst>
            </p:cNvPr>
            <p:cNvCxnSpPr>
              <a:stCxn id="188" idx="6"/>
              <a:endCxn id="199" idx="2"/>
            </p:cNvCxnSpPr>
            <p:nvPr/>
          </p:nvCxnSpPr>
          <p:spPr>
            <a:xfrm flipV="1">
              <a:off x="3949509" y="2538680"/>
              <a:ext cx="1036764" cy="645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to 216">
              <a:extLst>
                <a:ext uri="{FF2B5EF4-FFF2-40B4-BE49-F238E27FC236}">
                  <a16:creationId xmlns:a16="http://schemas.microsoft.com/office/drawing/2014/main" id="{C77732DC-E60B-264E-A5AA-E29B9FEC78D2}"/>
                </a:ext>
              </a:extLst>
            </p:cNvPr>
            <p:cNvCxnSpPr>
              <a:stCxn id="188" idx="6"/>
              <a:endCxn id="200" idx="2"/>
            </p:cNvCxnSpPr>
            <p:nvPr/>
          </p:nvCxnSpPr>
          <p:spPr>
            <a:xfrm flipV="1">
              <a:off x="3949509" y="2883907"/>
              <a:ext cx="1036764" cy="3005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ctor Reto 217">
              <a:extLst>
                <a:ext uri="{FF2B5EF4-FFF2-40B4-BE49-F238E27FC236}">
                  <a16:creationId xmlns:a16="http://schemas.microsoft.com/office/drawing/2014/main" id="{4A8A3968-1EEC-D446-A97F-80DC690565E0}"/>
                </a:ext>
              </a:extLst>
            </p:cNvPr>
            <p:cNvCxnSpPr>
              <a:stCxn id="188" idx="6"/>
              <a:endCxn id="201" idx="2"/>
            </p:cNvCxnSpPr>
            <p:nvPr/>
          </p:nvCxnSpPr>
          <p:spPr>
            <a:xfrm>
              <a:off x="3949509" y="3184490"/>
              <a:ext cx="1036764" cy="25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ector Reto 218">
              <a:extLst>
                <a:ext uri="{FF2B5EF4-FFF2-40B4-BE49-F238E27FC236}">
                  <a16:creationId xmlns:a16="http://schemas.microsoft.com/office/drawing/2014/main" id="{6DC1BFFF-9022-F849-9DB4-60D99DEDC254}"/>
                </a:ext>
              </a:extLst>
            </p:cNvPr>
            <p:cNvCxnSpPr>
              <a:stCxn id="188" idx="6"/>
              <a:endCxn id="202" idx="2"/>
            </p:cNvCxnSpPr>
            <p:nvPr/>
          </p:nvCxnSpPr>
          <p:spPr>
            <a:xfrm>
              <a:off x="3949509" y="3184490"/>
              <a:ext cx="1036764" cy="337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ector Reto 219">
              <a:extLst>
                <a:ext uri="{FF2B5EF4-FFF2-40B4-BE49-F238E27FC236}">
                  <a16:creationId xmlns:a16="http://schemas.microsoft.com/office/drawing/2014/main" id="{06FF2D5B-9655-044E-90B2-4032EC0C6D50}"/>
                </a:ext>
              </a:extLst>
            </p:cNvPr>
            <p:cNvCxnSpPr>
              <a:stCxn id="189" idx="6"/>
              <a:endCxn id="199" idx="2"/>
            </p:cNvCxnSpPr>
            <p:nvPr/>
          </p:nvCxnSpPr>
          <p:spPr>
            <a:xfrm flipV="1">
              <a:off x="3949509" y="2538680"/>
              <a:ext cx="1036764" cy="957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 Reto 220">
              <a:extLst>
                <a:ext uri="{FF2B5EF4-FFF2-40B4-BE49-F238E27FC236}">
                  <a16:creationId xmlns:a16="http://schemas.microsoft.com/office/drawing/2014/main" id="{C8C6238A-6D03-B340-B7B4-67886A60E71C}"/>
                </a:ext>
              </a:extLst>
            </p:cNvPr>
            <p:cNvCxnSpPr>
              <a:stCxn id="189" idx="6"/>
              <a:endCxn id="200" idx="2"/>
            </p:cNvCxnSpPr>
            <p:nvPr/>
          </p:nvCxnSpPr>
          <p:spPr>
            <a:xfrm flipV="1">
              <a:off x="3949509" y="2883907"/>
              <a:ext cx="1036764" cy="612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ector Reto 221">
              <a:extLst>
                <a:ext uri="{FF2B5EF4-FFF2-40B4-BE49-F238E27FC236}">
                  <a16:creationId xmlns:a16="http://schemas.microsoft.com/office/drawing/2014/main" id="{A2C529D7-3F38-3649-9BAF-E3B0FA9187A3}"/>
                </a:ext>
              </a:extLst>
            </p:cNvPr>
            <p:cNvCxnSpPr>
              <a:stCxn id="189" idx="6"/>
              <a:endCxn id="201" idx="2"/>
            </p:cNvCxnSpPr>
            <p:nvPr/>
          </p:nvCxnSpPr>
          <p:spPr>
            <a:xfrm flipV="1">
              <a:off x="3949509" y="3209906"/>
              <a:ext cx="1036764" cy="286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ector Reto 222">
              <a:extLst>
                <a:ext uri="{FF2B5EF4-FFF2-40B4-BE49-F238E27FC236}">
                  <a16:creationId xmlns:a16="http://schemas.microsoft.com/office/drawing/2014/main" id="{6409CB5C-5A74-CD45-9391-5BED9DB94563}"/>
                </a:ext>
              </a:extLst>
            </p:cNvPr>
            <p:cNvCxnSpPr>
              <a:stCxn id="189" idx="6"/>
              <a:endCxn id="202" idx="2"/>
            </p:cNvCxnSpPr>
            <p:nvPr/>
          </p:nvCxnSpPr>
          <p:spPr>
            <a:xfrm>
              <a:off x="3949509" y="3496527"/>
              <a:ext cx="1036764" cy="25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3651554-DCAB-9F43-B21C-F62899952596}"/>
              </a:ext>
            </a:extLst>
          </p:cNvPr>
          <p:cNvGrpSpPr/>
          <p:nvPr/>
        </p:nvGrpSpPr>
        <p:grpSpPr>
          <a:xfrm>
            <a:off x="1835696" y="3649588"/>
            <a:ext cx="3485858" cy="297796"/>
            <a:chOff x="1835696" y="3649588"/>
            <a:chExt cx="3485858" cy="297796"/>
          </a:xfrm>
        </p:grpSpPr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54D6771-1A9F-A044-9BA1-325B052E0B5E}"/>
                </a:ext>
              </a:extLst>
            </p:cNvPr>
            <p:cNvSpPr/>
            <p:nvPr/>
          </p:nvSpPr>
          <p:spPr>
            <a:xfrm>
              <a:off x="1840247" y="3721596"/>
              <a:ext cx="166527" cy="1665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72DE651-2D7C-EC42-BB40-4A8353B56344}"/>
                </a:ext>
              </a:extLst>
            </p:cNvPr>
            <p:cNvSpPr/>
            <p:nvPr/>
          </p:nvSpPr>
          <p:spPr>
            <a:xfrm>
              <a:off x="2843657" y="3671202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BA1E0AF-4686-C441-89AB-E2A34852D052}"/>
                </a:ext>
              </a:extLst>
            </p:cNvPr>
            <p:cNvSpPr/>
            <p:nvPr/>
          </p:nvSpPr>
          <p:spPr>
            <a:xfrm>
              <a:off x="2855658" y="3649588"/>
              <a:ext cx="276182" cy="27618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8CE0A48-B348-D74D-B1DC-274D333344D1}"/>
                </a:ext>
              </a:extLst>
            </p:cNvPr>
            <p:cNvSpPr/>
            <p:nvPr/>
          </p:nvSpPr>
          <p:spPr>
            <a:xfrm>
              <a:off x="2838705" y="3649588"/>
              <a:ext cx="276182" cy="27618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C06DF55-591E-A947-A160-DBF0DD6E06AE}"/>
                </a:ext>
              </a:extLst>
            </p:cNvPr>
            <p:cNvSpPr/>
            <p:nvPr/>
          </p:nvSpPr>
          <p:spPr>
            <a:xfrm>
              <a:off x="2838705" y="3649588"/>
              <a:ext cx="276182" cy="2761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D87009D-087B-BA41-BF21-1EBB14FCBFFE}"/>
                </a:ext>
              </a:extLst>
            </p:cNvPr>
            <p:cNvSpPr/>
            <p:nvPr/>
          </p:nvSpPr>
          <p:spPr>
            <a:xfrm>
              <a:off x="1835696" y="3721596"/>
              <a:ext cx="166527" cy="1665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0" name="Conector Reto 229">
              <a:extLst>
                <a:ext uri="{FF2B5EF4-FFF2-40B4-BE49-F238E27FC236}">
                  <a16:creationId xmlns:a16="http://schemas.microsoft.com/office/drawing/2014/main" id="{B996A079-0FB3-3244-AD24-14CB4F666CBF}"/>
                </a:ext>
              </a:extLst>
            </p:cNvPr>
            <p:cNvCxnSpPr>
              <a:stCxn id="224" idx="6"/>
              <a:endCxn id="225" idx="2"/>
            </p:cNvCxnSpPr>
            <p:nvPr/>
          </p:nvCxnSpPr>
          <p:spPr>
            <a:xfrm>
              <a:off x="2006774" y="3804860"/>
              <a:ext cx="836883" cy="44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ector Reto 230">
              <a:extLst>
                <a:ext uri="{FF2B5EF4-FFF2-40B4-BE49-F238E27FC236}">
                  <a16:creationId xmlns:a16="http://schemas.microsoft.com/office/drawing/2014/main" id="{A2E5A4EA-1B1A-264D-B3F2-41BB1D32A15B}"/>
                </a:ext>
              </a:extLst>
            </p:cNvPr>
            <p:cNvCxnSpPr>
              <a:stCxn id="224" idx="6"/>
              <a:endCxn id="226" idx="2"/>
            </p:cNvCxnSpPr>
            <p:nvPr/>
          </p:nvCxnSpPr>
          <p:spPr>
            <a:xfrm flipV="1">
              <a:off x="2006774" y="3787679"/>
              <a:ext cx="848884" cy="17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ector Reto 231">
              <a:extLst>
                <a:ext uri="{FF2B5EF4-FFF2-40B4-BE49-F238E27FC236}">
                  <a16:creationId xmlns:a16="http://schemas.microsoft.com/office/drawing/2014/main" id="{8CC99988-6DA8-E84A-8D2D-87D9BD19F379}"/>
                </a:ext>
              </a:extLst>
            </p:cNvPr>
            <p:cNvCxnSpPr>
              <a:stCxn id="224" idx="6"/>
              <a:endCxn id="227" idx="2"/>
            </p:cNvCxnSpPr>
            <p:nvPr/>
          </p:nvCxnSpPr>
          <p:spPr>
            <a:xfrm flipV="1">
              <a:off x="2006774" y="3787679"/>
              <a:ext cx="831931" cy="17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ector Reto 232">
              <a:extLst>
                <a:ext uri="{FF2B5EF4-FFF2-40B4-BE49-F238E27FC236}">
                  <a16:creationId xmlns:a16="http://schemas.microsoft.com/office/drawing/2014/main" id="{B5C073D3-3611-DE4A-AB90-FC2B54C9DC28}"/>
                </a:ext>
              </a:extLst>
            </p:cNvPr>
            <p:cNvCxnSpPr>
              <a:stCxn id="224" idx="6"/>
              <a:endCxn id="228" idx="2"/>
            </p:cNvCxnSpPr>
            <p:nvPr/>
          </p:nvCxnSpPr>
          <p:spPr>
            <a:xfrm flipV="1">
              <a:off x="2006774" y="3787679"/>
              <a:ext cx="831931" cy="17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ector Reto 233">
              <a:extLst>
                <a:ext uri="{FF2B5EF4-FFF2-40B4-BE49-F238E27FC236}">
                  <a16:creationId xmlns:a16="http://schemas.microsoft.com/office/drawing/2014/main" id="{461847D9-2A94-0340-974B-3AB8513F25AA}"/>
                </a:ext>
              </a:extLst>
            </p:cNvPr>
            <p:cNvCxnSpPr>
              <a:stCxn id="229" idx="6"/>
              <a:endCxn id="225" idx="2"/>
            </p:cNvCxnSpPr>
            <p:nvPr/>
          </p:nvCxnSpPr>
          <p:spPr>
            <a:xfrm>
              <a:off x="2002223" y="3804860"/>
              <a:ext cx="841434" cy="44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ector Reto 234">
              <a:extLst>
                <a:ext uri="{FF2B5EF4-FFF2-40B4-BE49-F238E27FC236}">
                  <a16:creationId xmlns:a16="http://schemas.microsoft.com/office/drawing/2014/main" id="{CC5D1537-3C70-0847-907A-0CF6961A06F9}"/>
                </a:ext>
              </a:extLst>
            </p:cNvPr>
            <p:cNvCxnSpPr>
              <a:cxnSpLocks/>
              <a:stCxn id="229" idx="6"/>
              <a:endCxn id="226" idx="2"/>
            </p:cNvCxnSpPr>
            <p:nvPr/>
          </p:nvCxnSpPr>
          <p:spPr>
            <a:xfrm flipV="1">
              <a:off x="2002223" y="3787679"/>
              <a:ext cx="853435" cy="17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ector Reto 235">
              <a:extLst>
                <a:ext uri="{FF2B5EF4-FFF2-40B4-BE49-F238E27FC236}">
                  <a16:creationId xmlns:a16="http://schemas.microsoft.com/office/drawing/2014/main" id="{432B7BB7-4AAD-DE4A-AA53-D4BA158F951E}"/>
                </a:ext>
              </a:extLst>
            </p:cNvPr>
            <p:cNvCxnSpPr>
              <a:stCxn id="229" idx="6"/>
              <a:endCxn id="228" idx="2"/>
            </p:cNvCxnSpPr>
            <p:nvPr/>
          </p:nvCxnSpPr>
          <p:spPr>
            <a:xfrm flipV="1">
              <a:off x="2002223" y="3787679"/>
              <a:ext cx="836482" cy="17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4A88E512-C825-C64F-AA67-57144367D2AC}"/>
                </a:ext>
              </a:extLst>
            </p:cNvPr>
            <p:cNvCxnSpPr>
              <a:cxnSpLocks/>
              <a:stCxn id="229" idx="6"/>
              <a:endCxn id="228" idx="2"/>
            </p:cNvCxnSpPr>
            <p:nvPr/>
          </p:nvCxnSpPr>
          <p:spPr>
            <a:xfrm flipV="1">
              <a:off x="2002223" y="3787679"/>
              <a:ext cx="836482" cy="171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8DE8732-E03A-E64D-881B-7CA3D22348DC}"/>
                </a:ext>
              </a:extLst>
            </p:cNvPr>
            <p:cNvSpPr/>
            <p:nvPr/>
          </p:nvSpPr>
          <p:spPr>
            <a:xfrm>
              <a:off x="4151651" y="364958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D22627C-EB7A-2943-A0A4-749C85AF1EF9}"/>
                </a:ext>
              </a:extLst>
            </p:cNvPr>
            <p:cNvSpPr/>
            <p:nvPr/>
          </p:nvSpPr>
          <p:spPr>
            <a:xfrm>
              <a:off x="4151651" y="3649588"/>
              <a:ext cx="276182" cy="27618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DD355E5-B099-3B47-900B-55C28EDE3DAA}"/>
                </a:ext>
              </a:extLst>
            </p:cNvPr>
            <p:cNvSpPr/>
            <p:nvPr/>
          </p:nvSpPr>
          <p:spPr>
            <a:xfrm>
              <a:off x="4151651" y="3649588"/>
              <a:ext cx="276182" cy="27618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5B8F494A-6BE6-344F-B4E4-D8FCE8AFBFDE}"/>
                </a:ext>
              </a:extLst>
            </p:cNvPr>
            <p:cNvSpPr/>
            <p:nvPr/>
          </p:nvSpPr>
          <p:spPr>
            <a:xfrm>
              <a:off x="4151651" y="3649588"/>
              <a:ext cx="276182" cy="27618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CA30644-8B99-D247-93A4-4B449EB0EB27}"/>
                </a:ext>
              </a:extLst>
            </p:cNvPr>
            <p:cNvSpPr/>
            <p:nvPr/>
          </p:nvSpPr>
          <p:spPr>
            <a:xfrm>
              <a:off x="5045372" y="364958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3" name="Conector Reto 242">
              <a:extLst>
                <a:ext uri="{FF2B5EF4-FFF2-40B4-BE49-F238E27FC236}">
                  <a16:creationId xmlns:a16="http://schemas.microsoft.com/office/drawing/2014/main" id="{AA4AD242-6FBB-D84E-964B-8A11BA06CDE8}"/>
                </a:ext>
              </a:extLst>
            </p:cNvPr>
            <p:cNvCxnSpPr>
              <a:cxnSpLocks/>
              <a:stCxn id="238" idx="6"/>
              <a:endCxn id="242" idx="2"/>
            </p:cNvCxnSpPr>
            <p:nvPr/>
          </p:nvCxnSpPr>
          <p:spPr>
            <a:xfrm>
              <a:off x="4427833" y="3787679"/>
              <a:ext cx="61753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ctor Reto 243">
              <a:extLst>
                <a:ext uri="{FF2B5EF4-FFF2-40B4-BE49-F238E27FC236}">
                  <a16:creationId xmlns:a16="http://schemas.microsoft.com/office/drawing/2014/main" id="{0E106298-0BD2-C248-9057-7CFAFF81AA5C}"/>
                </a:ext>
              </a:extLst>
            </p:cNvPr>
            <p:cNvCxnSpPr>
              <a:stCxn id="239" idx="6"/>
              <a:endCxn id="242" idx="2"/>
            </p:cNvCxnSpPr>
            <p:nvPr/>
          </p:nvCxnSpPr>
          <p:spPr>
            <a:xfrm>
              <a:off x="4427833" y="3787679"/>
              <a:ext cx="61753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to 244">
              <a:extLst>
                <a:ext uri="{FF2B5EF4-FFF2-40B4-BE49-F238E27FC236}">
                  <a16:creationId xmlns:a16="http://schemas.microsoft.com/office/drawing/2014/main" id="{039710C6-F1B1-BB48-A7DC-F55AE047B0B6}"/>
                </a:ext>
              </a:extLst>
            </p:cNvPr>
            <p:cNvCxnSpPr>
              <a:stCxn id="240" idx="6"/>
              <a:endCxn id="242" idx="2"/>
            </p:cNvCxnSpPr>
            <p:nvPr/>
          </p:nvCxnSpPr>
          <p:spPr>
            <a:xfrm>
              <a:off x="4427833" y="3787679"/>
              <a:ext cx="61753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to 245">
              <a:extLst>
                <a:ext uri="{FF2B5EF4-FFF2-40B4-BE49-F238E27FC236}">
                  <a16:creationId xmlns:a16="http://schemas.microsoft.com/office/drawing/2014/main" id="{DFF2B982-9B29-9046-9EBB-5F97CB90796C}"/>
                </a:ext>
              </a:extLst>
            </p:cNvPr>
            <p:cNvCxnSpPr>
              <a:stCxn id="241" idx="6"/>
              <a:endCxn id="242" idx="2"/>
            </p:cNvCxnSpPr>
            <p:nvPr/>
          </p:nvCxnSpPr>
          <p:spPr>
            <a:xfrm>
              <a:off x="4427833" y="3787679"/>
              <a:ext cx="61753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to 246">
              <a:extLst>
                <a:ext uri="{FF2B5EF4-FFF2-40B4-BE49-F238E27FC236}">
                  <a16:creationId xmlns:a16="http://schemas.microsoft.com/office/drawing/2014/main" id="{8BC289B6-609C-FB41-A697-6707F6AC2283}"/>
                </a:ext>
              </a:extLst>
            </p:cNvPr>
            <p:cNvCxnSpPr>
              <a:stCxn id="225" idx="6"/>
              <a:endCxn id="238" idx="2"/>
            </p:cNvCxnSpPr>
            <p:nvPr/>
          </p:nvCxnSpPr>
          <p:spPr>
            <a:xfrm flipV="1">
              <a:off x="3119839" y="3787679"/>
              <a:ext cx="1031812" cy="2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to 247">
              <a:extLst>
                <a:ext uri="{FF2B5EF4-FFF2-40B4-BE49-F238E27FC236}">
                  <a16:creationId xmlns:a16="http://schemas.microsoft.com/office/drawing/2014/main" id="{BF4E765C-31BB-C742-A0E4-1122012E0033}"/>
                </a:ext>
              </a:extLst>
            </p:cNvPr>
            <p:cNvCxnSpPr>
              <a:stCxn id="225" idx="6"/>
              <a:endCxn id="239" idx="2"/>
            </p:cNvCxnSpPr>
            <p:nvPr/>
          </p:nvCxnSpPr>
          <p:spPr>
            <a:xfrm flipV="1">
              <a:off x="3119839" y="3787679"/>
              <a:ext cx="1031812" cy="2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to 248">
              <a:extLst>
                <a:ext uri="{FF2B5EF4-FFF2-40B4-BE49-F238E27FC236}">
                  <a16:creationId xmlns:a16="http://schemas.microsoft.com/office/drawing/2014/main" id="{0C1D5F8D-F45D-1844-845D-78A646C00F8B}"/>
                </a:ext>
              </a:extLst>
            </p:cNvPr>
            <p:cNvCxnSpPr>
              <a:cxnSpLocks/>
              <a:stCxn id="228" idx="6"/>
              <a:endCxn id="240" idx="2"/>
            </p:cNvCxnSpPr>
            <p:nvPr/>
          </p:nvCxnSpPr>
          <p:spPr>
            <a:xfrm>
              <a:off x="3114887" y="3787679"/>
              <a:ext cx="10367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ctor Reto 249">
              <a:extLst>
                <a:ext uri="{FF2B5EF4-FFF2-40B4-BE49-F238E27FC236}">
                  <a16:creationId xmlns:a16="http://schemas.microsoft.com/office/drawing/2014/main" id="{81619CB0-B0FA-CC4C-90B7-D29A48907667}"/>
                </a:ext>
              </a:extLst>
            </p:cNvPr>
            <p:cNvCxnSpPr>
              <a:stCxn id="225" idx="6"/>
              <a:endCxn id="241" idx="2"/>
            </p:cNvCxnSpPr>
            <p:nvPr/>
          </p:nvCxnSpPr>
          <p:spPr>
            <a:xfrm flipV="1">
              <a:off x="3119839" y="3787679"/>
              <a:ext cx="1031812" cy="2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ctor Reto 250">
              <a:extLst>
                <a:ext uri="{FF2B5EF4-FFF2-40B4-BE49-F238E27FC236}">
                  <a16:creationId xmlns:a16="http://schemas.microsoft.com/office/drawing/2014/main" id="{72267817-52D5-D647-9BAD-8AF143C4AFC5}"/>
                </a:ext>
              </a:extLst>
            </p:cNvPr>
            <p:cNvCxnSpPr>
              <a:stCxn id="226" idx="6"/>
              <a:endCxn id="238" idx="2"/>
            </p:cNvCxnSpPr>
            <p:nvPr/>
          </p:nvCxnSpPr>
          <p:spPr>
            <a:xfrm>
              <a:off x="3131840" y="3787679"/>
              <a:ext cx="1019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ctor Reto 251">
              <a:extLst>
                <a:ext uri="{FF2B5EF4-FFF2-40B4-BE49-F238E27FC236}">
                  <a16:creationId xmlns:a16="http://schemas.microsoft.com/office/drawing/2014/main" id="{6E432E87-BDF6-8348-B0C1-AFBDBA2E99EA}"/>
                </a:ext>
              </a:extLst>
            </p:cNvPr>
            <p:cNvCxnSpPr>
              <a:stCxn id="226" idx="6"/>
              <a:endCxn id="239" idx="2"/>
            </p:cNvCxnSpPr>
            <p:nvPr/>
          </p:nvCxnSpPr>
          <p:spPr>
            <a:xfrm>
              <a:off x="3131840" y="3787679"/>
              <a:ext cx="1019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ctor Reto 252">
              <a:extLst>
                <a:ext uri="{FF2B5EF4-FFF2-40B4-BE49-F238E27FC236}">
                  <a16:creationId xmlns:a16="http://schemas.microsoft.com/office/drawing/2014/main" id="{6C831381-D7A0-F747-8427-3721CA37F9BA}"/>
                </a:ext>
              </a:extLst>
            </p:cNvPr>
            <p:cNvCxnSpPr>
              <a:stCxn id="226" idx="6"/>
              <a:endCxn id="240" idx="2"/>
            </p:cNvCxnSpPr>
            <p:nvPr/>
          </p:nvCxnSpPr>
          <p:spPr>
            <a:xfrm>
              <a:off x="3131840" y="3787679"/>
              <a:ext cx="1019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Reto 253">
              <a:extLst>
                <a:ext uri="{FF2B5EF4-FFF2-40B4-BE49-F238E27FC236}">
                  <a16:creationId xmlns:a16="http://schemas.microsoft.com/office/drawing/2014/main" id="{8DF488FF-7620-054A-AB49-42387891F060}"/>
                </a:ext>
              </a:extLst>
            </p:cNvPr>
            <p:cNvCxnSpPr>
              <a:stCxn id="226" idx="6"/>
              <a:endCxn id="241" idx="2"/>
            </p:cNvCxnSpPr>
            <p:nvPr/>
          </p:nvCxnSpPr>
          <p:spPr>
            <a:xfrm>
              <a:off x="3131840" y="3787679"/>
              <a:ext cx="1019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ector Reto 254">
              <a:extLst>
                <a:ext uri="{FF2B5EF4-FFF2-40B4-BE49-F238E27FC236}">
                  <a16:creationId xmlns:a16="http://schemas.microsoft.com/office/drawing/2014/main" id="{8721D00E-4FAB-D545-B6DE-6160DD4AFAAF}"/>
                </a:ext>
              </a:extLst>
            </p:cNvPr>
            <p:cNvCxnSpPr>
              <a:stCxn id="227" idx="6"/>
              <a:endCxn id="238" idx="2"/>
            </p:cNvCxnSpPr>
            <p:nvPr/>
          </p:nvCxnSpPr>
          <p:spPr>
            <a:xfrm>
              <a:off x="3114887" y="3787679"/>
              <a:ext cx="10367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ector Reto 255">
              <a:extLst>
                <a:ext uri="{FF2B5EF4-FFF2-40B4-BE49-F238E27FC236}">
                  <a16:creationId xmlns:a16="http://schemas.microsoft.com/office/drawing/2014/main" id="{EC00B521-0191-6C4E-AB06-F95A6153B630}"/>
                </a:ext>
              </a:extLst>
            </p:cNvPr>
            <p:cNvCxnSpPr>
              <a:stCxn id="227" idx="6"/>
              <a:endCxn id="239" idx="2"/>
            </p:cNvCxnSpPr>
            <p:nvPr/>
          </p:nvCxnSpPr>
          <p:spPr>
            <a:xfrm>
              <a:off x="3114887" y="3787679"/>
              <a:ext cx="10367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ector Reto 256">
              <a:extLst>
                <a:ext uri="{FF2B5EF4-FFF2-40B4-BE49-F238E27FC236}">
                  <a16:creationId xmlns:a16="http://schemas.microsoft.com/office/drawing/2014/main" id="{DF44C7AD-EBFC-7042-8FF3-65FC2776391C}"/>
                </a:ext>
              </a:extLst>
            </p:cNvPr>
            <p:cNvCxnSpPr>
              <a:stCxn id="227" idx="6"/>
              <a:endCxn id="240" idx="2"/>
            </p:cNvCxnSpPr>
            <p:nvPr/>
          </p:nvCxnSpPr>
          <p:spPr>
            <a:xfrm>
              <a:off x="3114887" y="3787679"/>
              <a:ext cx="10367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ector Reto 257">
              <a:extLst>
                <a:ext uri="{FF2B5EF4-FFF2-40B4-BE49-F238E27FC236}">
                  <a16:creationId xmlns:a16="http://schemas.microsoft.com/office/drawing/2014/main" id="{C66CF794-EEA3-CC48-9D00-448C1BEDC41D}"/>
                </a:ext>
              </a:extLst>
            </p:cNvPr>
            <p:cNvCxnSpPr>
              <a:stCxn id="227" idx="6"/>
              <a:endCxn id="241" idx="2"/>
            </p:cNvCxnSpPr>
            <p:nvPr/>
          </p:nvCxnSpPr>
          <p:spPr>
            <a:xfrm>
              <a:off x="3114887" y="3787679"/>
              <a:ext cx="10367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ector Reto 258">
              <a:extLst>
                <a:ext uri="{FF2B5EF4-FFF2-40B4-BE49-F238E27FC236}">
                  <a16:creationId xmlns:a16="http://schemas.microsoft.com/office/drawing/2014/main" id="{FA9DDC8B-9FED-AD44-BE2F-ED787EF32419}"/>
                </a:ext>
              </a:extLst>
            </p:cNvPr>
            <p:cNvCxnSpPr>
              <a:stCxn id="228" idx="6"/>
              <a:endCxn id="238" idx="2"/>
            </p:cNvCxnSpPr>
            <p:nvPr/>
          </p:nvCxnSpPr>
          <p:spPr>
            <a:xfrm>
              <a:off x="3114887" y="3787679"/>
              <a:ext cx="10367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ector Reto 259">
              <a:extLst>
                <a:ext uri="{FF2B5EF4-FFF2-40B4-BE49-F238E27FC236}">
                  <a16:creationId xmlns:a16="http://schemas.microsoft.com/office/drawing/2014/main" id="{1E855907-7FAA-E64D-BAF9-AE3E3A394ED3}"/>
                </a:ext>
              </a:extLst>
            </p:cNvPr>
            <p:cNvCxnSpPr>
              <a:stCxn id="228" idx="6"/>
              <a:endCxn id="239" idx="2"/>
            </p:cNvCxnSpPr>
            <p:nvPr/>
          </p:nvCxnSpPr>
          <p:spPr>
            <a:xfrm>
              <a:off x="3114887" y="3787679"/>
              <a:ext cx="10367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ector Reto 260">
              <a:extLst>
                <a:ext uri="{FF2B5EF4-FFF2-40B4-BE49-F238E27FC236}">
                  <a16:creationId xmlns:a16="http://schemas.microsoft.com/office/drawing/2014/main" id="{515604A2-412E-BA48-B8AF-9260FA6D2968}"/>
                </a:ext>
              </a:extLst>
            </p:cNvPr>
            <p:cNvCxnSpPr>
              <a:stCxn id="228" idx="6"/>
              <a:endCxn id="240" idx="2"/>
            </p:cNvCxnSpPr>
            <p:nvPr/>
          </p:nvCxnSpPr>
          <p:spPr>
            <a:xfrm>
              <a:off x="3114887" y="3787679"/>
              <a:ext cx="10367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ector Reto 261">
              <a:extLst>
                <a:ext uri="{FF2B5EF4-FFF2-40B4-BE49-F238E27FC236}">
                  <a16:creationId xmlns:a16="http://schemas.microsoft.com/office/drawing/2014/main" id="{755DFFFC-2A8E-2941-942F-D5E0B0BFEFB7}"/>
                </a:ext>
              </a:extLst>
            </p:cNvPr>
            <p:cNvCxnSpPr>
              <a:stCxn id="228" idx="6"/>
              <a:endCxn id="241" idx="2"/>
            </p:cNvCxnSpPr>
            <p:nvPr/>
          </p:nvCxnSpPr>
          <p:spPr>
            <a:xfrm>
              <a:off x="3114887" y="3787679"/>
              <a:ext cx="10367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ector Angulado 281">
              <a:extLst>
                <a:ext uri="{FF2B5EF4-FFF2-40B4-BE49-F238E27FC236}">
                  <a16:creationId xmlns:a16="http://schemas.microsoft.com/office/drawing/2014/main" id="{DDB0EDEF-5B33-E841-96E2-4FB2709393E4}"/>
                </a:ext>
              </a:extLst>
            </p:cNvPr>
            <p:cNvCxnSpPr>
              <a:cxnSpLocks/>
              <a:stCxn id="226" idx="7"/>
              <a:endCxn id="226" idx="1"/>
            </p:cNvCxnSpPr>
            <p:nvPr/>
          </p:nvCxnSpPr>
          <p:spPr>
            <a:xfrm rot="16200000" flipV="1">
              <a:off x="2993749" y="3592389"/>
              <a:ext cx="12700" cy="195290"/>
            </a:xfrm>
            <a:prstGeom prst="bentConnector3">
              <a:avLst>
                <a:gd name="adj1" fmla="val 211847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ector Angulado 283">
              <a:extLst>
                <a:ext uri="{FF2B5EF4-FFF2-40B4-BE49-F238E27FC236}">
                  <a16:creationId xmlns:a16="http://schemas.microsoft.com/office/drawing/2014/main" id="{38C1B51B-5006-6747-B725-70CB154D7E4D}"/>
                </a:ext>
              </a:extLst>
            </p:cNvPr>
            <p:cNvCxnSpPr>
              <a:stCxn id="238" idx="7"/>
              <a:endCxn id="238" idx="1"/>
            </p:cNvCxnSpPr>
            <p:nvPr/>
          </p:nvCxnSpPr>
          <p:spPr>
            <a:xfrm rot="16200000" flipV="1">
              <a:off x="4289742" y="3592389"/>
              <a:ext cx="12700" cy="195290"/>
            </a:xfrm>
            <a:prstGeom prst="bentConnector3">
              <a:avLst>
                <a:gd name="adj1" fmla="val 211847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5" name="CaixaDeTexto 284">
            <a:extLst>
              <a:ext uri="{FF2B5EF4-FFF2-40B4-BE49-F238E27FC236}">
                <a16:creationId xmlns:a16="http://schemas.microsoft.com/office/drawing/2014/main" id="{DF23C192-4D36-A444-A9C1-2749A7C8B599}"/>
              </a:ext>
            </a:extLst>
          </p:cNvPr>
          <p:cNvSpPr txBox="1"/>
          <p:nvPr/>
        </p:nvSpPr>
        <p:spPr>
          <a:xfrm>
            <a:off x="5364088" y="1489348"/>
            <a:ext cx="387753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Espremer as camadas e cada camada da RNN </a:t>
            </a:r>
            <a:br>
              <a:rPr lang="pt-BR" sz="1400" dirty="0"/>
            </a:br>
            <a:r>
              <a:rPr lang="pt-BR" sz="1400" dirty="0"/>
              <a:t>será somente um único nó, mas cada nó </a:t>
            </a:r>
            <a:br>
              <a:rPr lang="pt-BR" sz="1400" dirty="0"/>
            </a:br>
            <a:r>
              <a:rPr lang="pt-BR" sz="1400" dirty="0"/>
              <a:t>representa uma camada que pode conter vários </a:t>
            </a:r>
            <a:br>
              <a:rPr lang="pt-BR" sz="1400" dirty="0"/>
            </a:br>
            <a:r>
              <a:rPr lang="pt-BR" sz="1400" dirty="0"/>
              <a:t>neurônios. A camada escondida é representada </a:t>
            </a:r>
            <a:br>
              <a:rPr lang="pt-BR" sz="1400" dirty="0"/>
            </a:br>
            <a:r>
              <a:rPr lang="pt-BR" sz="1400" dirty="0"/>
              <a:t>por somente um único neurônio que representa 4 </a:t>
            </a:r>
            <a:br>
              <a:rPr lang="pt-BR" sz="1400" dirty="0"/>
            </a:br>
            <a:r>
              <a:rPr lang="pt-BR" sz="1400" dirty="0"/>
              <a:t>neurônios </a:t>
            </a:r>
          </a:p>
          <a:p>
            <a:endParaRPr lang="pt-BR" sz="1400" dirty="0"/>
          </a:p>
          <a:p>
            <a:r>
              <a:rPr lang="pt-BR" sz="1400" dirty="0"/>
              <a:t>Camada escondida é conectada a ela mesma, </a:t>
            </a:r>
            <a:br>
              <a:rPr lang="pt-BR" sz="1400" dirty="0"/>
            </a:br>
            <a:r>
              <a:rPr lang="pt-BR" sz="1400" dirty="0"/>
              <a:t>mandando uma resposta para frente e também</a:t>
            </a:r>
            <a:br>
              <a:rPr lang="pt-BR" sz="1400" dirty="0"/>
            </a:br>
            <a:r>
              <a:rPr lang="pt-BR" sz="1400" dirty="0"/>
              <a:t>se realimentando</a:t>
            </a:r>
          </a:p>
          <a:p>
            <a:endParaRPr lang="pt-BR" sz="1400" dirty="0"/>
          </a:p>
          <a:p>
            <a:r>
              <a:rPr lang="pt-BR" sz="1400" dirty="0" err="1"/>
              <a:t>Backpropagation</a:t>
            </a:r>
            <a:r>
              <a:rPr lang="pt-BR" sz="1400" dirty="0"/>
              <a:t> para treinar, desenrolando</a:t>
            </a:r>
            <a:br>
              <a:rPr lang="pt-BR" sz="1400" dirty="0"/>
            </a:br>
            <a:r>
              <a:rPr lang="pt-BR" sz="1400" dirty="0"/>
              <a:t>a rede neural para termos uma rede neural padrão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Os pesos são compartilhados, a memória é</a:t>
            </a:r>
            <a:br>
              <a:rPr lang="pt-BR" sz="1400" dirty="0"/>
            </a:br>
            <a:r>
              <a:rPr lang="pt-BR" sz="1400" dirty="0"/>
              <a:t>rápida, curta e lembra o que aconteceu </a:t>
            </a:r>
            <a:br>
              <a:rPr lang="pt-BR" sz="1400" dirty="0"/>
            </a:br>
            <a:r>
              <a:rPr lang="pt-BR" sz="1400" dirty="0"/>
              <a:t>apenas nas últimas interações</a:t>
            </a:r>
          </a:p>
          <a:p>
            <a:br>
              <a:rPr lang="pt-BR" sz="1400" dirty="0"/>
            </a:br>
            <a:r>
              <a:rPr lang="pt-BR" sz="1400" dirty="0"/>
              <a:t>A auto ligação é o temporal no loop</a:t>
            </a:r>
          </a:p>
          <a:p>
            <a:endParaRPr lang="pt-BR" sz="1400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88C9D1D-7617-9E49-B461-9D86188387DA}"/>
              </a:ext>
            </a:extLst>
          </p:cNvPr>
          <p:cNvGrpSpPr/>
          <p:nvPr/>
        </p:nvGrpSpPr>
        <p:grpSpPr>
          <a:xfrm rot="16200000">
            <a:off x="2782338" y="4740246"/>
            <a:ext cx="1574950" cy="276182"/>
            <a:chOff x="2502363" y="4957582"/>
            <a:chExt cx="1574950" cy="276182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1ADCBDE-CCA7-F14B-A1E3-6298B60CBA65}"/>
                </a:ext>
              </a:extLst>
            </p:cNvPr>
            <p:cNvSpPr/>
            <p:nvPr/>
          </p:nvSpPr>
          <p:spPr>
            <a:xfrm>
              <a:off x="2502363" y="5009577"/>
              <a:ext cx="166527" cy="16652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876B4DD-5A66-6848-AD36-C43050C346F0}"/>
                </a:ext>
              </a:extLst>
            </p:cNvPr>
            <p:cNvSpPr/>
            <p:nvPr/>
          </p:nvSpPr>
          <p:spPr>
            <a:xfrm>
              <a:off x="2843657" y="4957582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4" name="Conector Reto 143">
              <a:extLst>
                <a:ext uri="{FF2B5EF4-FFF2-40B4-BE49-F238E27FC236}">
                  <a16:creationId xmlns:a16="http://schemas.microsoft.com/office/drawing/2014/main" id="{596EC6FF-2B83-024F-BD84-637349F935F3}"/>
                </a:ext>
              </a:extLst>
            </p:cNvPr>
            <p:cNvCxnSpPr>
              <a:cxnSpLocks/>
              <a:stCxn id="138" idx="6"/>
              <a:endCxn id="139" idx="2"/>
            </p:cNvCxnSpPr>
            <p:nvPr/>
          </p:nvCxnSpPr>
          <p:spPr>
            <a:xfrm>
              <a:off x="2668890" y="5092841"/>
              <a:ext cx="174767" cy="28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344BFD4-7F0A-DB42-91FD-B96E60BD3CE8}"/>
                </a:ext>
              </a:extLst>
            </p:cNvPr>
            <p:cNvSpPr/>
            <p:nvPr/>
          </p:nvSpPr>
          <p:spPr>
            <a:xfrm>
              <a:off x="3350182" y="4957582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831271D-7A2D-794D-8FE7-DE408C997219}"/>
                </a:ext>
              </a:extLst>
            </p:cNvPr>
            <p:cNvSpPr/>
            <p:nvPr/>
          </p:nvSpPr>
          <p:spPr>
            <a:xfrm>
              <a:off x="3801131" y="4957582"/>
              <a:ext cx="276182" cy="2761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7" name="Conector Reto 156">
              <a:extLst>
                <a:ext uri="{FF2B5EF4-FFF2-40B4-BE49-F238E27FC236}">
                  <a16:creationId xmlns:a16="http://schemas.microsoft.com/office/drawing/2014/main" id="{CCC028FA-F8BF-1749-9A9C-EBDECDF5724C}"/>
                </a:ext>
              </a:extLst>
            </p:cNvPr>
            <p:cNvCxnSpPr>
              <a:cxnSpLocks/>
              <a:stCxn id="152" idx="6"/>
              <a:endCxn id="156" idx="2"/>
            </p:cNvCxnSpPr>
            <p:nvPr/>
          </p:nvCxnSpPr>
          <p:spPr>
            <a:xfrm>
              <a:off x="3626364" y="5095673"/>
              <a:ext cx="1747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>
              <a:extLst>
                <a:ext uri="{FF2B5EF4-FFF2-40B4-BE49-F238E27FC236}">
                  <a16:creationId xmlns:a16="http://schemas.microsoft.com/office/drawing/2014/main" id="{1ACEA47B-D526-FD4D-8D21-A3234F133CC4}"/>
                </a:ext>
              </a:extLst>
            </p:cNvPr>
            <p:cNvCxnSpPr>
              <a:cxnSpLocks/>
              <a:stCxn id="139" idx="6"/>
              <a:endCxn id="152" idx="2"/>
            </p:cNvCxnSpPr>
            <p:nvPr/>
          </p:nvCxnSpPr>
          <p:spPr>
            <a:xfrm>
              <a:off x="3119839" y="5095673"/>
              <a:ext cx="2303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Angulado 176">
              <a:extLst>
                <a:ext uri="{FF2B5EF4-FFF2-40B4-BE49-F238E27FC236}">
                  <a16:creationId xmlns:a16="http://schemas.microsoft.com/office/drawing/2014/main" id="{EED85917-1CBA-5D45-B88C-CCE432813C23}"/>
                </a:ext>
              </a:extLst>
            </p:cNvPr>
            <p:cNvCxnSpPr>
              <a:cxnSpLocks/>
              <a:stCxn id="139" idx="7"/>
            </p:cNvCxnSpPr>
            <p:nvPr/>
          </p:nvCxnSpPr>
          <p:spPr>
            <a:xfrm rot="16200000" flipV="1">
              <a:off x="2976942" y="4895576"/>
              <a:ext cx="21614" cy="183289"/>
            </a:xfrm>
            <a:prstGeom prst="bentConnector3">
              <a:avLst>
                <a:gd name="adj1" fmla="val 134477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Angulado 177">
              <a:extLst>
                <a:ext uri="{FF2B5EF4-FFF2-40B4-BE49-F238E27FC236}">
                  <a16:creationId xmlns:a16="http://schemas.microsoft.com/office/drawing/2014/main" id="{9549C559-B67B-9444-A2E8-5F7D56D99705}"/>
                </a:ext>
              </a:extLst>
            </p:cNvPr>
            <p:cNvCxnSpPr>
              <a:cxnSpLocks/>
              <a:stCxn id="152" idx="7"/>
              <a:endCxn id="152" idx="1"/>
            </p:cNvCxnSpPr>
            <p:nvPr/>
          </p:nvCxnSpPr>
          <p:spPr>
            <a:xfrm rot="16200000" flipV="1">
              <a:off x="3488273" y="4900383"/>
              <a:ext cx="12700" cy="195290"/>
            </a:xfrm>
            <a:prstGeom prst="bentConnector3">
              <a:avLst>
                <a:gd name="adj1" fmla="val 211847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DDC772F-BB91-6D44-AD5F-326BD675A589}"/>
              </a:ext>
            </a:extLst>
          </p:cNvPr>
          <p:cNvGrpSpPr/>
          <p:nvPr/>
        </p:nvGrpSpPr>
        <p:grpSpPr>
          <a:xfrm>
            <a:off x="4644008" y="265212"/>
            <a:ext cx="3888432" cy="2783299"/>
            <a:chOff x="5724128" y="2859782"/>
            <a:chExt cx="3397730" cy="2304724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0B4430D5-24A9-5149-973D-67DF2A058217}"/>
                </a:ext>
              </a:extLst>
            </p:cNvPr>
            <p:cNvGrpSpPr/>
            <p:nvPr/>
          </p:nvGrpSpPr>
          <p:grpSpPr>
            <a:xfrm>
              <a:off x="5724128" y="2859782"/>
              <a:ext cx="3397730" cy="2304724"/>
              <a:chOff x="4355976" y="1620190"/>
              <a:chExt cx="4797547" cy="3555718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50BF8A45-9D36-6546-AE26-037D90D5D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5976" y="2124075"/>
                <a:ext cx="4505325" cy="3019425"/>
              </a:xfrm>
              <a:prstGeom prst="rect">
                <a:avLst/>
              </a:prstGeom>
            </p:spPr>
          </p:pic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8D8A0B1-A8E9-F540-9626-A45746ECA027}"/>
                  </a:ext>
                </a:extLst>
              </p:cNvPr>
              <p:cNvSpPr txBox="1"/>
              <p:nvPr/>
            </p:nvSpPr>
            <p:spPr>
              <a:xfrm>
                <a:off x="8682399" y="4669921"/>
                <a:ext cx="471124" cy="505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w</a:t>
                </a:r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55C50AF-3490-9D40-86E7-88F500C1BB3A}"/>
                  </a:ext>
                </a:extLst>
              </p:cNvPr>
              <p:cNvSpPr txBox="1"/>
              <p:nvPr/>
            </p:nvSpPr>
            <p:spPr>
              <a:xfrm>
                <a:off x="4355976" y="1620190"/>
                <a:ext cx="835608" cy="505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erro</a:t>
                </a:r>
              </a:p>
            </p:txBody>
          </p:sp>
        </p:grpSp>
        <p:sp>
          <p:nvSpPr>
            <p:cNvPr id="4" name="Elipse 5">
              <a:extLst>
                <a:ext uri="{FF2B5EF4-FFF2-40B4-BE49-F238E27FC236}">
                  <a16:creationId xmlns:a16="http://schemas.microsoft.com/office/drawing/2014/main" id="{4522104B-CB4F-0146-9983-D28A4A264B73}"/>
                </a:ext>
              </a:extLst>
            </p:cNvPr>
            <p:cNvSpPr/>
            <p:nvPr/>
          </p:nvSpPr>
          <p:spPr>
            <a:xfrm>
              <a:off x="7708101" y="3439651"/>
              <a:ext cx="218261" cy="261914"/>
            </a:xfrm>
            <a:prstGeom prst="ellipse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CFB3006-EC5C-8C4A-A8E2-19EA7995A8B1}"/>
              </a:ext>
            </a:extLst>
          </p:cNvPr>
          <p:cNvGrpSpPr/>
          <p:nvPr/>
        </p:nvGrpSpPr>
        <p:grpSpPr>
          <a:xfrm>
            <a:off x="257502" y="2341097"/>
            <a:ext cx="1327756" cy="2616982"/>
            <a:chOff x="650776" y="2701137"/>
            <a:chExt cx="1327756" cy="261698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9980035-F82A-1548-BA2A-840FD39AA83B}"/>
                </a:ext>
              </a:extLst>
            </p:cNvPr>
            <p:cNvSpPr/>
            <p:nvPr/>
          </p:nvSpPr>
          <p:spPr>
            <a:xfrm>
              <a:off x="650776" y="3721596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323F88-AE1B-9D4C-9ACC-8AFF8D38EA70}"/>
                </a:ext>
              </a:extLst>
            </p:cNvPr>
            <p:cNvSpPr/>
            <p:nvPr/>
          </p:nvSpPr>
          <p:spPr>
            <a:xfrm>
              <a:off x="650776" y="4742055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A2AB502-6581-C844-89AE-EE6C47CDD470}"/>
                </a:ext>
              </a:extLst>
            </p:cNvPr>
            <p:cNvSpPr/>
            <p:nvPr/>
          </p:nvSpPr>
          <p:spPr>
            <a:xfrm>
              <a:off x="650776" y="2701137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2212DEC1-75C0-4743-93A8-C073B0484055}"/>
                </a:ext>
              </a:extLst>
            </p:cNvPr>
            <p:cNvCxnSpPr>
              <a:stCxn id="47" idx="0"/>
              <a:endCxn id="46" idx="4"/>
            </p:cNvCxnSpPr>
            <p:nvPr/>
          </p:nvCxnSpPr>
          <p:spPr>
            <a:xfrm flipV="1">
              <a:off x="938808" y="4297660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91EA013B-52B3-DE49-8979-67EF47B8556C}"/>
                </a:ext>
              </a:extLst>
            </p:cNvPr>
            <p:cNvCxnSpPr>
              <a:stCxn id="46" idx="0"/>
              <a:endCxn id="48" idx="4"/>
            </p:cNvCxnSpPr>
            <p:nvPr/>
          </p:nvCxnSpPr>
          <p:spPr>
            <a:xfrm flipV="1">
              <a:off x="938808" y="3277201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B9B4984-C6D9-DD4F-AB93-728C233DA318}"/>
                </a:ext>
              </a:extLst>
            </p:cNvPr>
            <p:cNvSpPr/>
            <p:nvPr/>
          </p:nvSpPr>
          <p:spPr>
            <a:xfrm>
              <a:off x="1402468" y="3721596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189DF10-059F-5E4A-8652-E4559661BE46}"/>
                </a:ext>
              </a:extLst>
            </p:cNvPr>
            <p:cNvSpPr/>
            <p:nvPr/>
          </p:nvSpPr>
          <p:spPr>
            <a:xfrm>
              <a:off x="1402468" y="4742055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A982BBA-8094-5F43-A665-941FE36A89EB}"/>
                </a:ext>
              </a:extLst>
            </p:cNvPr>
            <p:cNvSpPr/>
            <p:nvPr/>
          </p:nvSpPr>
          <p:spPr>
            <a:xfrm>
              <a:off x="1402468" y="2701137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B4789295-83CD-A444-90D3-2150F1884C81}"/>
                </a:ext>
              </a:extLst>
            </p:cNvPr>
            <p:cNvCxnSpPr>
              <a:stCxn id="52" idx="0"/>
              <a:endCxn id="51" idx="4"/>
            </p:cNvCxnSpPr>
            <p:nvPr/>
          </p:nvCxnSpPr>
          <p:spPr>
            <a:xfrm flipV="1">
              <a:off x="1690500" y="4297660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CC4B2F70-3A49-674A-9F1D-66F443D15170}"/>
                </a:ext>
              </a:extLst>
            </p:cNvPr>
            <p:cNvCxnSpPr>
              <a:stCxn id="51" idx="0"/>
              <a:endCxn id="53" idx="4"/>
            </p:cNvCxnSpPr>
            <p:nvPr/>
          </p:nvCxnSpPr>
          <p:spPr>
            <a:xfrm flipV="1">
              <a:off x="1690500" y="3277201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3560DB15-D0F9-384A-907C-5AC81039662F}"/>
                </a:ext>
              </a:extLst>
            </p:cNvPr>
            <p:cNvCxnSpPr>
              <a:stCxn id="46" idx="6"/>
              <a:endCxn id="51" idx="2"/>
            </p:cNvCxnSpPr>
            <p:nvPr/>
          </p:nvCxnSpPr>
          <p:spPr>
            <a:xfrm>
              <a:off x="1226840" y="4009628"/>
              <a:ext cx="1756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01E9468-678E-0E48-B3D9-5283DF002410}"/>
              </a:ext>
            </a:extLst>
          </p:cNvPr>
          <p:cNvGrpSpPr/>
          <p:nvPr/>
        </p:nvGrpSpPr>
        <p:grpSpPr>
          <a:xfrm>
            <a:off x="3316252" y="2341097"/>
            <a:ext cx="1327756" cy="2616982"/>
            <a:chOff x="650776" y="2701137"/>
            <a:chExt cx="1327756" cy="261698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59DAAD-0AD4-B344-98DF-EC77A13800A2}"/>
                </a:ext>
              </a:extLst>
            </p:cNvPr>
            <p:cNvSpPr/>
            <p:nvPr/>
          </p:nvSpPr>
          <p:spPr>
            <a:xfrm>
              <a:off x="650776" y="3721596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6F0856-3BFB-A949-AA57-4CF060AC9C63}"/>
                </a:ext>
              </a:extLst>
            </p:cNvPr>
            <p:cNvSpPr/>
            <p:nvPr/>
          </p:nvSpPr>
          <p:spPr>
            <a:xfrm>
              <a:off x="650776" y="4742055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DC4231-0AE1-0C49-894B-294BE7AE689C}"/>
                </a:ext>
              </a:extLst>
            </p:cNvPr>
            <p:cNvSpPr/>
            <p:nvPr/>
          </p:nvSpPr>
          <p:spPr>
            <a:xfrm>
              <a:off x="650776" y="2701137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27A1A07D-DD86-3644-968C-CE8AB4FFD8FD}"/>
                </a:ext>
              </a:extLst>
            </p:cNvPr>
            <p:cNvCxnSpPr>
              <a:stCxn id="25" idx="0"/>
              <a:endCxn id="24" idx="4"/>
            </p:cNvCxnSpPr>
            <p:nvPr/>
          </p:nvCxnSpPr>
          <p:spPr>
            <a:xfrm flipV="1">
              <a:off x="938808" y="4297660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C878606A-1887-2B41-AFC6-92D34A3CDF07}"/>
                </a:ext>
              </a:extLst>
            </p:cNvPr>
            <p:cNvCxnSpPr>
              <a:stCxn id="24" idx="0"/>
              <a:endCxn id="26" idx="4"/>
            </p:cNvCxnSpPr>
            <p:nvPr/>
          </p:nvCxnSpPr>
          <p:spPr>
            <a:xfrm flipV="1">
              <a:off x="938808" y="3277201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7ED32C-A594-604C-879D-D91AF07DC0EB}"/>
                </a:ext>
              </a:extLst>
            </p:cNvPr>
            <p:cNvSpPr/>
            <p:nvPr/>
          </p:nvSpPr>
          <p:spPr>
            <a:xfrm>
              <a:off x="1402468" y="3721596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F355E7-97E0-6A47-BB1B-19DC152848EB}"/>
                </a:ext>
              </a:extLst>
            </p:cNvPr>
            <p:cNvSpPr/>
            <p:nvPr/>
          </p:nvSpPr>
          <p:spPr>
            <a:xfrm>
              <a:off x="1402468" y="4742055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C291A70-007F-884D-8B17-D9C0171E2A68}"/>
                </a:ext>
              </a:extLst>
            </p:cNvPr>
            <p:cNvSpPr/>
            <p:nvPr/>
          </p:nvSpPr>
          <p:spPr>
            <a:xfrm>
              <a:off x="1402468" y="2701137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D35F38C6-8BA1-7F4B-95D5-A3A62F099BE6}"/>
                </a:ext>
              </a:extLst>
            </p:cNvPr>
            <p:cNvCxnSpPr>
              <a:stCxn id="30" idx="0"/>
              <a:endCxn id="29" idx="4"/>
            </p:cNvCxnSpPr>
            <p:nvPr/>
          </p:nvCxnSpPr>
          <p:spPr>
            <a:xfrm flipV="1">
              <a:off x="1690500" y="4297660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69491826-6C77-0743-96F6-5AA49F53015C}"/>
                </a:ext>
              </a:extLst>
            </p:cNvPr>
            <p:cNvCxnSpPr>
              <a:stCxn id="29" idx="0"/>
              <a:endCxn id="31" idx="4"/>
            </p:cNvCxnSpPr>
            <p:nvPr/>
          </p:nvCxnSpPr>
          <p:spPr>
            <a:xfrm flipV="1">
              <a:off x="1690500" y="3277201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7BFFEF75-5FA4-8749-BD87-C46DA2D586F3}"/>
                </a:ext>
              </a:extLst>
            </p:cNvPr>
            <p:cNvCxnSpPr>
              <a:stCxn id="24" idx="6"/>
              <a:endCxn id="29" idx="2"/>
            </p:cNvCxnSpPr>
            <p:nvPr/>
          </p:nvCxnSpPr>
          <p:spPr>
            <a:xfrm>
              <a:off x="1226840" y="4009628"/>
              <a:ext cx="1756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13637A7-DBE8-3D45-BEF6-B879E1459625}"/>
              </a:ext>
            </a:extLst>
          </p:cNvPr>
          <p:cNvGrpSpPr/>
          <p:nvPr/>
        </p:nvGrpSpPr>
        <p:grpSpPr>
          <a:xfrm>
            <a:off x="1804084" y="2341097"/>
            <a:ext cx="1327756" cy="2616982"/>
            <a:chOff x="650776" y="2701137"/>
            <a:chExt cx="1327756" cy="261698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009AAB-32B1-7941-9323-3C0C67C64176}"/>
                </a:ext>
              </a:extLst>
            </p:cNvPr>
            <p:cNvSpPr/>
            <p:nvPr/>
          </p:nvSpPr>
          <p:spPr>
            <a:xfrm>
              <a:off x="650776" y="3721596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6E7F61-3EE8-7347-AEAC-546DF5B54E5E}"/>
                </a:ext>
              </a:extLst>
            </p:cNvPr>
            <p:cNvSpPr/>
            <p:nvPr/>
          </p:nvSpPr>
          <p:spPr>
            <a:xfrm>
              <a:off x="650776" y="4742055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2B104C-34AD-4F48-9F0B-828CF743F6D2}"/>
                </a:ext>
              </a:extLst>
            </p:cNvPr>
            <p:cNvSpPr/>
            <p:nvPr/>
          </p:nvSpPr>
          <p:spPr>
            <a:xfrm>
              <a:off x="650776" y="2701137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F42E0FDC-C8CE-E841-A987-C53CC4ABD1FE}"/>
                </a:ext>
              </a:extLst>
            </p:cNvPr>
            <p:cNvCxnSpPr>
              <a:stCxn id="14" idx="0"/>
              <a:endCxn id="13" idx="4"/>
            </p:cNvCxnSpPr>
            <p:nvPr/>
          </p:nvCxnSpPr>
          <p:spPr>
            <a:xfrm flipV="1">
              <a:off x="938808" y="4297660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A87AABDD-5AB1-904B-AF4A-15231D737047}"/>
                </a:ext>
              </a:extLst>
            </p:cNvPr>
            <p:cNvCxnSpPr>
              <a:stCxn id="13" idx="0"/>
              <a:endCxn id="15" idx="4"/>
            </p:cNvCxnSpPr>
            <p:nvPr/>
          </p:nvCxnSpPr>
          <p:spPr>
            <a:xfrm flipV="1">
              <a:off x="938808" y="3277201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B72898-0A48-B249-ABCD-63AA4D31AB9F}"/>
                </a:ext>
              </a:extLst>
            </p:cNvPr>
            <p:cNvSpPr/>
            <p:nvPr/>
          </p:nvSpPr>
          <p:spPr>
            <a:xfrm>
              <a:off x="1402468" y="3721596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CF11C8-162C-1C4B-B3B7-74CF8CCA5417}"/>
                </a:ext>
              </a:extLst>
            </p:cNvPr>
            <p:cNvSpPr/>
            <p:nvPr/>
          </p:nvSpPr>
          <p:spPr>
            <a:xfrm>
              <a:off x="1402468" y="4742055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382737F-39ED-D341-9A22-37C5617CC805}"/>
                </a:ext>
              </a:extLst>
            </p:cNvPr>
            <p:cNvSpPr/>
            <p:nvPr/>
          </p:nvSpPr>
          <p:spPr>
            <a:xfrm>
              <a:off x="1402468" y="2701137"/>
              <a:ext cx="576064" cy="5760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0F6CCC97-35C7-C244-850C-D7369A457A10}"/>
                </a:ext>
              </a:extLst>
            </p:cNvPr>
            <p:cNvCxnSpPr>
              <a:stCxn id="19" idx="0"/>
              <a:endCxn id="18" idx="4"/>
            </p:cNvCxnSpPr>
            <p:nvPr/>
          </p:nvCxnSpPr>
          <p:spPr>
            <a:xfrm flipV="1">
              <a:off x="1690500" y="4297660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7BE275C-06A3-6349-99A5-744186D46B35}"/>
                </a:ext>
              </a:extLst>
            </p:cNvPr>
            <p:cNvCxnSpPr>
              <a:stCxn id="18" idx="0"/>
              <a:endCxn id="20" idx="4"/>
            </p:cNvCxnSpPr>
            <p:nvPr/>
          </p:nvCxnSpPr>
          <p:spPr>
            <a:xfrm flipV="1">
              <a:off x="1690500" y="3277201"/>
              <a:ext cx="0" cy="444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8D1EF499-5403-AA48-8786-EF5E25422F33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>
              <a:off x="1226840" y="4009628"/>
              <a:ext cx="1756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E26CDEC3-F8B5-134A-BD37-DACBE0C60499}"/>
              </a:ext>
            </a:extLst>
          </p:cNvPr>
          <p:cNvCxnSpPr>
            <a:stCxn id="51" idx="6"/>
            <a:endCxn id="13" idx="2"/>
          </p:cNvCxnSpPr>
          <p:nvPr/>
        </p:nvCxnSpPr>
        <p:spPr>
          <a:xfrm>
            <a:off x="1585258" y="3649588"/>
            <a:ext cx="218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EBACF317-F62D-A942-8590-B8A8FC8DF47A}"/>
              </a:ext>
            </a:extLst>
          </p:cNvPr>
          <p:cNvCxnSpPr>
            <a:stCxn id="18" idx="6"/>
            <a:endCxn id="24" idx="2"/>
          </p:cNvCxnSpPr>
          <p:nvPr/>
        </p:nvCxnSpPr>
        <p:spPr>
          <a:xfrm>
            <a:off x="3131840" y="3649588"/>
            <a:ext cx="184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6D1670B4-0044-1E44-9C16-6363F8F5B265}"/>
              </a:ext>
            </a:extLst>
          </p:cNvPr>
          <p:cNvCxnSpPr/>
          <p:nvPr/>
        </p:nvCxnSpPr>
        <p:spPr>
          <a:xfrm>
            <a:off x="330911" y="5161756"/>
            <a:ext cx="4098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80C399F0-2B85-5E45-A3D3-3C86D9F6FE98}"/>
              </a:ext>
            </a:extLst>
          </p:cNvPr>
          <p:cNvSpPr txBox="1"/>
          <p:nvPr/>
        </p:nvSpPr>
        <p:spPr>
          <a:xfrm>
            <a:off x="4467960" y="4960006"/>
            <a:ext cx="74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Tempo</a:t>
            </a:r>
          </a:p>
        </p:txBody>
      </p: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12028E6-15FF-234A-8C89-21B34C4B3C40}"/>
              </a:ext>
            </a:extLst>
          </p:cNvPr>
          <p:cNvCxnSpPr/>
          <p:nvPr/>
        </p:nvCxnSpPr>
        <p:spPr>
          <a:xfrm flipH="1">
            <a:off x="3491880" y="5388903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C865624F-EEC6-8B47-979E-5E33B42A0D40}"/>
              </a:ext>
            </a:extLst>
          </p:cNvPr>
          <p:cNvCxnSpPr>
            <a:cxnSpLocks/>
          </p:cNvCxnSpPr>
          <p:nvPr/>
        </p:nvCxnSpPr>
        <p:spPr>
          <a:xfrm flipH="1">
            <a:off x="2458985" y="538890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49D2DA9A-5941-F645-9E37-30F1DDEA13F2}"/>
              </a:ext>
            </a:extLst>
          </p:cNvPr>
          <p:cNvCxnSpPr>
            <a:cxnSpLocks/>
          </p:cNvCxnSpPr>
          <p:nvPr/>
        </p:nvCxnSpPr>
        <p:spPr>
          <a:xfrm flipH="1">
            <a:off x="1619672" y="5400026"/>
            <a:ext cx="472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7E8DE9FD-54BD-C24E-8EE7-2C23D4927B02}"/>
              </a:ext>
            </a:extLst>
          </p:cNvPr>
          <p:cNvCxnSpPr>
            <a:cxnSpLocks/>
          </p:cNvCxnSpPr>
          <p:nvPr/>
        </p:nvCxnSpPr>
        <p:spPr>
          <a:xfrm flipH="1">
            <a:off x="971600" y="5400026"/>
            <a:ext cx="325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24660122-9BC6-5640-A280-8C46A26552EA}"/>
              </a:ext>
            </a:extLst>
          </p:cNvPr>
          <p:cNvCxnSpPr>
            <a:cxnSpLocks/>
          </p:cNvCxnSpPr>
          <p:nvPr/>
        </p:nvCxnSpPr>
        <p:spPr>
          <a:xfrm flipH="1">
            <a:off x="390091" y="5400026"/>
            <a:ext cx="222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5792C4C-D409-9B41-969D-F072A49CA941}"/>
              </a:ext>
            </a:extLst>
          </p:cNvPr>
          <p:cNvSpPr txBox="1"/>
          <p:nvPr/>
        </p:nvSpPr>
        <p:spPr>
          <a:xfrm>
            <a:off x="135779" y="131343"/>
            <a:ext cx="3912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Milhares de camadas</a:t>
            </a:r>
          </a:p>
          <a:p>
            <a:endParaRPr lang="pt-BR" dirty="0"/>
          </a:p>
          <a:p>
            <a:r>
              <a:rPr lang="pt-BR" dirty="0"/>
              <a:t>Os pesos são multiplicados várias vezes </a:t>
            </a:r>
            <a:br>
              <a:rPr lang="pt-BR" dirty="0"/>
            </a:br>
            <a:r>
              <a:rPr lang="pt-BR" dirty="0"/>
              <a:t>e o resultado será cada vez menor que </a:t>
            </a:r>
            <a:br>
              <a:rPr lang="pt-BR" dirty="0"/>
            </a:br>
            <a:r>
              <a:rPr lang="pt-BR" dirty="0"/>
              <a:t>não fará alteração</a:t>
            </a:r>
          </a:p>
        </p:txBody>
      </p:sp>
    </p:spTree>
    <p:extLst>
      <p:ext uri="{BB962C8B-B14F-4D97-AF65-F5344CB8AC3E}">
        <p14:creationId xmlns:p14="http://schemas.microsoft.com/office/powerpoint/2010/main" val="28392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ED982-219C-4848-AB10-86999974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Gradiente desaparecendo (</a:t>
            </a:r>
            <a:r>
              <a:rPr lang="pt-BR" dirty="0" err="1"/>
              <a:t>vanish</a:t>
            </a:r>
            <a:r>
              <a:rPr lang="pt-BR" dirty="0"/>
              <a:t> </a:t>
            </a:r>
            <a:r>
              <a:rPr lang="pt-BR" dirty="0" err="1"/>
              <a:t>gradient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4CC356-D08D-3447-878D-6DC016FDA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Vanish</a:t>
            </a:r>
            <a:endParaRPr lang="pt-BR" dirty="0"/>
          </a:p>
          <a:p>
            <a:pPr lvl="1"/>
            <a:r>
              <a:rPr lang="pt-BR" dirty="0" err="1"/>
              <a:t>Backpropagation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time (BPTT): algoritmo semelhante que também fluirá para trás a partir do tempo futuro para os tempos atuais</a:t>
            </a:r>
          </a:p>
          <a:p>
            <a:pPr lvl="1"/>
            <a:r>
              <a:rPr lang="pt-BR" dirty="0"/>
              <a:t>Xavier </a:t>
            </a:r>
            <a:r>
              <a:rPr lang="pt-BR" dirty="0" err="1"/>
              <a:t>initialization</a:t>
            </a:r>
            <a:endParaRPr lang="pt-BR" dirty="0"/>
          </a:p>
          <a:p>
            <a:pPr lvl="1"/>
            <a:r>
              <a:rPr lang="pt-BR" dirty="0"/>
              <a:t>LSTM (</a:t>
            </a:r>
            <a:r>
              <a:rPr lang="pt-BR" dirty="0" err="1"/>
              <a:t>long</a:t>
            </a:r>
            <a:r>
              <a:rPr lang="pt-BR" dirty="0"/>
              <a:t> short 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)</a:t>
            </a:r>
          </a:p>
          <a:p>
            <a:r>
              <a:rPr lang="pt-BR" dirty="0" err="1"/>
              <a:t>Exploding</a:t>
            </a:r>
            <a:r>
              <a:rPr lang="pt-BR" dirty="0"/>
              <a:t> </a:t>
            </a:r>
            <a:r>
              <a:rPr lang="pt-BR" dirty="0" err="1"/>
              <a:t>gradient</a:t>
            </a:r>
            <a:r>
              <a:rPr lang="pt-BR" dirty="0"/>
              <a:t>: o valor poderá ficar muito grande</a:t>
            </a:r>
          </a:p>
          <a:p>
            <a:pPr lvl="1"/>
            <a:r>
              <a:rPr lang="pt-BR" dirty="0"/>
              <a:t>Não visitar todas as camadas ocultas</a:t>
            </a:r>
          </a:p>
          <a:p>
            <a:pPr lvl="1"/>
            <a:r>
              <a:rPr lang="pt-BR" dirty="0" err="1"/>
              <a:t>RMSProp</a:t>
            </a:r>
            <a:r>
              <a:rPr lang="pt-BR" dirty="0"/>
              <a:t>: divide a taxa de aprendizagem por uma média exponencialmente decrescente do quadrado do gradiente</a:t>
            </a:r>
          </a:p>
          <a:p>
            <a:pPr lvl="1"/>
            <a:r>
              <a:rPr lang="pt-BR" dirty="0"/>
              <a:t>Clipping gradiente (grampo)</a:t>
            </a:r>
          </a:p>
        </p:txBody>
      </p:sp>
    </p:spTree>
    <p:extLst>
      <p:ext uri="{BB962C8B-B14F-4D97-AF65-F5344CB8AC3E}">
        <p14:creationId xmlns:p14="http://schemas.microsoft.com/office/powerpoint/2010/main" val="352991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DF473-92DF-8942-B144-95E19416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LSTM (</a:t>
            </a:r>
            <a:r>
              <a:rPr lang="pt-BR" dirty="0" err="1"/>
              <a:t>Long</a:t>
            </a:r>
            <a:r>
              <a:rPr lang="pt-BR" dirty="0"/>
              <a:t>-short 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BB9741-C8C8-A747-BBA1-9BE543DFE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“As nuvens estão no </a:t>
            </a:r>
            <a:r>
              <a:rPr lang="pt-BR" b="1" i="1" dirty="0">
                <a:solidFill>
                  <a:srgbClr val="FF0000"/>
                </a:solidFill>
              </a:rPr>
              <a:t>céu</a:t>
            </a:r>
            <a:r>
              <a:rPr lang="pt-BR" dirty="0"/>
              <a:t>” (o espaço entre as palavras é pequeno, pode usar a informação passada)</a:t>
            </a:r>
          </a:p>
          <a:p>
            <a:r>
              <a:rPr lang="pt-BR" dirty="0"/>
              <a:t>“Eu sou do Brasil...</a:t>
            </a:r>
            <a:r>
              <a:rPr lang="pt-BR" b="1" dirty="0">
                <a:solidFill>
                  <a:srgbClr val="FF0000"/>
                </a:solidFill>
              </a:rPr>
              <a:t>eu falo português</a:t>
            </a:r>
            <a:r>
              <a:rPr lang="pt-BR" dirty="0"/>
              <a:t>”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dirty="0"/>
              <a:t>(precisa ter o contexto do Brasil)</a:t>
            </a:r>
          </a:p>
          <a:p>
            <a:r>
              <a:rPr lang="pt-BR" dirty="0"/>
              <a:t>É difícil  para uma rede neural recorrente “simples” aprender esse padrão, por isso existem as LSTM</a:t>
            </a:r>
          </a:p>
          <a:p>
            <a:r>
              <a:rPr lang="pt-BR" dirty="0"/>
              <a:t>Adiciona células de memória na rede neural e manipula essas células</a:t>
            </a:r>
          </a:p>
          <a:p>
            <a:r>
              <a:rPr lang="pt-BR" dirty="0"/>
              <a:t>Aprende dependências de longo prazo</a:t>
            </a:r>
          </a:p>
        </p:txBody>
      </p:sp>
    </p:spTree>
    <p:extLst>
      <p:ext uri="{BB962C8B-B14F-4D97-AF65-F5344CB8AC3E}">
        <p14:creationId xmlns:p14="http://schemas.microsoft.com/office/powerpoint/2010/main" val="372248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57754-8875-C34E-BF28-D317701A0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188"/>
            <a:ext cx="7886700" cy="1104636"/>
          </a:xfrm>
        </p:spPr>
        <p:txBody>
          <a:bodyPr/>
          <a:lstStyle/>
          <a:p>
            <a:r>
              <a:rPr lang="pt-BR" dirty="0"/>
              <a:t>LSTM (</a:t>
            </a:r>
            <a:r>
              <a:rPr lang="pt-BR" dirty="0" err="1"/>
              <a:t>Long</a:t>
            </a:r>
            <a:r>
              <a:rPr lang="pt-BR" dirty="0"/>
              <a:t>-short 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1A5911-7208-164B-8BDD-15F050AF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5292"/>
            <a:ext cx="5220072" cy="19511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33B8F49-1FBA-1B47-9966-D12D8D70B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3433564"/>
            <a:ext cx="5393245" cy="202488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C702CC-C063-714F-8C00-BA8D85D0A426}"/>
              </a:ext>
            </a:extLst>
          </p:cNvPr>
          <p:cNvSpPr txBox="1"/>
          <p:nvPr/>
        </p:nvSpPr>
        <p:spPr>
          <a:xfrm>
            <a:off x="1338052" y="3279675"/>
            <a:ext cx="347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Célula de memória que flui através do tempo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9228E80-04D5-AE4D-BFD5-AE952A7AB6DB}"/>
              </a:ext>
            </a:extLst>
          </p:cNvPr>
          <p:cNvSpPr txBox="1"/>
          <p:nvPr/>
        </p:nvSpPr>
        <p:spPr>
          <a:xfrm>
            <a:off x="5802712" y="2219599"/>
            <a:ext cx="3055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Operações de apagar e adicionar, o que</a:t>
            </a:r>
            <a:br>
              <a:rPr lang="pt-BR" sz="1400" dirty="0"/>
            </a:br>
            <a:r>
              <a:rPr lang="pt-BR" sz="1400" dirty="0"/>
              <a:t>evita os problema no gradiente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211A4F6-5524-2249-833D-F1559F2D5E3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073111" y="3587452"/>
            <a:ext cx="2290977" cy="56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FC8A315-BC0A-F74B-B579-D54B3663E5EE}"/>
              </a:ext>
            </a:extLst>
          </p:cNvPr>
          <p:cNvCxnSpPr>
            <a:stCxn id="8" idx="2"/>
          </p:cNvCxnSpPr>
          <p:nvPr/>
        </p:nvCxnSpPr>
        <p:spPr>
          <a:xfrm flipH="1">
            <a:off x="6084168" y="2742819"/>
            <a:ext cx="1246431" cy="141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F616B6F2-12B4-E04A-BB26-7D707848A5E1}"/>
              </a:ext>
            </a:extLst>
          </p:cNvPr>
          <p:cNvCxnSpPr>
            <a:stCxn id="8" idx="2"/>
          </p:cNvCxnSpPr>
          <p:nvPr/>
        </p:nvCxnSpPr>
        <p:spPr>
          <a:xfrm flipH="1">
            <a:off x="5580112" y="2742819"/>
            <a:ext cx="1750487" cy="141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4E2A465-ED66-5943-A51A-E022B1129973}"/>
              </a:ext>
            </a:extLst>
          </p:cNvPr>
          <p:cNvSpPr txBox="1"/>
          <p:nvPr/>
        </p:nvSpPr>
        <p:spPr>
          <a:xfrm>
            <a:off x="38128" y="3999756"/>
            <a:ext cx="3314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Forget</a:t>
            </a:r>
            <a:r>
              <a:rPr lang="pt-BR" b="1" dirty="0"/>
              <a:t> </a:t>
            </a:r>
            <a:r>
              <a:rPr lang="pt-BR" b="1" dirty="0" err="1"/>
              <a:t>gate</a:t>
            </a:r>
            <a:r>
              <a:rPr lang="pt-BR" dirty="0"/>
              <a:t>: liberar da memória</a:t>
            </a:r>
          </a:p>
          <a:p>
            <a:r>
              <a:rPr lang="pt-BR" b="1" dirty="0"/>
              <a:t>Input </a:t>
            </a:r>
            <a:r>
              <a:rPr lang="pt-BR" b="1" dirty="0" err="1"/>
              <a:t>gate</a:t>
            </a:r>
            <a:r>
              <a:rPr lang="pt-BR" dirty="0"/>
              <a:t>: adicionar na memória</a:t>
            </a:r>
          </a:p>
          <a:p>
            <a:r>
              <a:rPr lang="pt-BR" b="1" dirty="0"/>
              <a:t>Output </a:t>
            </a:r>
            <a:r>
              <a:rPr lang="pt-BR" b="1" dirty="0" err="1"/>
              <a:t>gate</a:t>
            </a:r>
            <a:r>
              <a:rPr lang="pt-BR" dirty="0"/>
              <a:t>: ler da memória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876B35D-E804-FA45-9E24-910E0AE2B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215" y="158332"/>
            <a:ext cx="1357808" cy="8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11134</TotalTime>
  <Words>534</Words>
  <Application>Microsoft Macintosh PowerPoint</Application>
  <PresentationFormat>Apresentação na tela (16:10)</PresentationFormat>
  <Paragraphs>85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LSTM (Long-short term memory)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Gradiente desaparecendo (vanish gradient)</vt:lpstr>
      <vt:lpstr>LSTM (Long-short term memory)</vt:lpstr>
      <vt:lpstr>LSTM (Long-short term memory)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Aprendizagem de Máquina</dc:title>
  <dc:creator>Usuario</dc:creator>
  <cp:lastModifiedBy>Jones Granatyr</cp:lastModifiedBy>
  <cp:revision>286</cp:revision>
  <cp:lastPrinted>2018-06-28T22:43:07Z</cp:lastPrinted>
  <dcterms:created xsi:type="dcterms:W3CDTF">2015-11-04T20:22:17Z</dcterms:created>
  <dcterms:modified xsi:type="dcterms:W3CDTF">2018-06-28T23:21:40Z</dcterms:modified>
</cp:coreProperties>
</file>